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handoutMasterIdLst>
    <p:handoutMasterId r:id="rId25"/>
  </p:handoutMasterIdLst>
  <p:sldIdLst>
    <p:sldId id="294" r:id="rId2"/>
    <p:sldId id="321" r:id="rId3"/>
    <p:sldId id="296" r:id="rId4"/>
    <p:sldId id="327" r:id="rId5"/>
    <p:sldId id="328" r:id="rId6"/>
    <p:sldId id="329" r:id="rId7"/>
    <p:sldId id="334" r:id="rId8"/>
    <p:sldId id="332" r:id="rId9"/>
    <p:sldId id="323" r:id="rId10"/>
    <p:sldId id="330" r:id="rId11"/>
    <p:sldId id="324" r:id="rId12"/>
    <p:sldId id="326" r:id="rId13"/>
    <p:sldId id="335" r:id="rId14"/>
    <p:sldId id="336" r:id="rId15"/>
    <p:sldId id="337" r:id="rId16"/>
    <p:sldId id="338" r:id="rId17"/>
    <p:sldId id="339" r:id="rId18"/>
    <p:sldId id="340" r:id="rId19"/>
    <p:sldId id="341" r:id="rId20"/>
    <p:sldId id="331" r:id="rId21"/>
    <p:sldId id="333" r:id="rId22"/>
    <p:sldId id="297" r:id="rId23"/>
  </p:sldIdLst>
  <p:sldSz cx="9144000" cy="6858000" type="screen4x3"/>
  <p:notesSz cx="6858000" cy="9144000"/>
  <p:embeddedFontLst>
    <p:embeddedFont>
      <p:font typeface="굴림체" panose="020B0609000101010101" pitchFamily="49" charset="-127"/>
      <p:regular r:id="rId26"/>
    </p:embeddedFont>
    <p:embeddedFont>
      <p:font typeface="맑은 고딕" panose="020B0503020000020004" pitchFamily="34" charset="-127"/>
      <p:regular r:id="rId27"/>
      <p:bold r:id="rId28"/>
    </p:embeddedFont>
    <p:embeddedFont>
      <p:font typeface="Calibri" panose="020F0502020204030204" pitchFamily="34" charset="0"/>
      <p:regular r:id="rId29"/>
      <p:bold r:id="rId30"/>
      <p:italic r:id="rId31"/>
      <p:boldItalic r:id="rId32"/>
    </p:embeddedFont>
    <p:embeddedFont>
      <p:font typeface="Calibri Light" panose="020F0302020204030204" pitchFamily="34" charset="0"/>
      <p:regular r:id="rId33"/>
      <p:italic r:id="rId34"/>
    </p:embeddedFont>
    <p:embeddedFont>
      <p:font typeface="Tahoma" panose="020B0604030504040204" pitchFamily="34" charset="0"/>
      <p:regular r:id="rId35"/>
      <p:bold r:id="rId36"/>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B349"/>
    <a:srgbClr val="EA6131"/>
    <a:srgbClr val="5E4722"/>
    <a:srgbClr val="906924"/>
    <a:srgbClr val="C29F4A"/>
    <a:srgbClr val="90555D"/>
    <a:srgbClr val="5C363B"/>
    <a:srgbClr val="262626"/>
    <a:srgbClr val="A3430D"/>
    <a:srgbClr val="FA75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792" autoAdjust="0"/>
  </p:normalViewPr>
  <p:slideViewPr>
    <p:cSldViewPr>
      <p:cViewPr varScale="1">
        <p:scale>
          <a:sx n="67" d="100"/>
          <a:sy n="67" d="100"/>
        </p:scale>
        <p:origin x="1472" y="5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C93A0C-7429-4252-99E0-6317517D497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tr-TR"/>
        </a:p>
      </dgm:t>
    </dgm:pt>
    <dgm:pt modelId="{CF14AC39-0431-4278-B0DB-0AEAE9745A1F}">
      <dgm:prSet phldrT="[Metin]"/>
      <dgm:spPr/>
      <dgm:t>
        <a:bodyPr/>
        <a:lstStyle/>
        <a:p>
          <a:r>
            <a:rPr lang="tr-TR" dirty="0"/>
            <a:t>Problemin Formüle Edilmesi</a:t>
          </a:r>
        </a:p>
      </dgm:t>
    </dgm:pt>
    <dgm:pt modelId="{626048D5-D314-4C88-B319-BD51066A980D}" type="parTrans" cxnId="{A347DC97-BCE8-4537-8F81-D26C461840C7}">
      <dgm:prSet/>
      <dgm:spPr/>
      <dgm:t>
        <a:bodyPr/>
        <a:lstStyle/>
        <a:p>
          <a:endParaRPr lang="tr-TR"/>
        </a:p>
      </dgm:t>
    </dgm:pt>
    <dgm:pt modelId="{BC9E5754-A2E7-43FA-BFE1-21C41F80D804}" type="sibTrans" cxnId="{A347DC97-BCE8-4537-8F81-D26C461840C7}">
      <dgm:prSet/>
      <dgm:spPr/>
      <dgm:t>
        <a:bodyPr/>
        <a:lstStyle/>
        <a:p>
          <a:endParaRPr lang="tr-TR"/>
        </a:p>
      </dgm:t>
    </dgm:pt>
    <dgm:pt modelId="{E463C597-0424-405E-83A1-4EFD0161A014}">
      <dgm:prSet phldrT="[Metin]"/>
      <dgm:spPr/>
      <dgm:t>
        <a:bodyPr/>
        <a:lstStyle/>
        <a:p>
          <a:r>
            <a:rPr lang="tr-TR" dirty="0"/>
            <a:t>Matematiksel Model Kurulması</a:t>
          </a:r>
        </a:p>
      </dgm:t>
    </dgm:pt>
    <dgm:pt modelId="{364B0BF6-C67C-4DEA-BF25-629A6EBCC67E}" type="parTrans" cxnId="{B4360EF1-92A8-446C-8E50-E471EF4F8C86}">
      <dgm:prSet/>
      <dgm:spPr/>
      <dgm:t>
        <a:bodyPr/>
        <a:lstStyle/>
        <a:p>
          <a:endParaRPr lang="tr-TR"/>
        </a:p>
      </dgm:t>
    </dgm:pt>
    <dgm:pt modelId="{106963B4-01A0-4CD1-B589-BD5A062E4AA2}" type="sibTrans" cxnId="{B4360EF1-92A8-446C-8E50-E471EF4F8C86}">
      <dgm:prSet/>
      <dgm:spPr/>
      <dgm:t>
        <a:bodyPr/>
        <a:lstStyle/>
        <a:p>
          <a:endParaRPr lang="tr-TR"/>
        </a:p>
      </dgm:t>
    </dgm:pt>
    <dgm:pt modelId="{15D6921E-B572-4FC9-BDBD-5F7664C9B2F4}">
      <dgm:prSet phldrT="[Metin]"/>
      <dgm:spPr/>
      <dgm:t>
        <a:bodyPr/>
        <a:lstStyle/>
        <a:p>
          <a:r>
            <a:rPr lang="tr-TR" dirty="0"/>
            <a:t>Modelin Çözülmesi</a:t>
          </a:r>
        </a:p>
      </dgm:t>
    </dgm:pt>
    <dgm:pt modelId="{C6101CDE-757B-41BD-A163-BBC324A7F16E}" type="parTrans" cxnId="{C8BB22FB-C8E7-48E5-B183-3285F94C1106}">
      <dgm:prSet/>
      <dgm:spPr/>
      <dgm:t>
        <a:bodyPr/>
        <a:lstStyle/>
        <a:p>
          <a:endParaRPr lang="tr-TR"/>
        </a:p>
      </dgm:t>
    </dgm:pt>
    <dgm:pt modelId="{4DDF6DF8-C87F-4A56-9C38-3696F20753CA}" type="sibTrans" cxnId="{C8BB22FB-C8E7-48E5-B183-3285F94C1106}">
      <dgm:prSet/>
      <dgm:spPr/>
      <dgm:t>
        <a:bodyPr/>
        <a:lstStyle/>
        <a:p>
          <a:endParaRPr lang="tr-TR"/>
        </a:p>
      </dgm:t>
    </dgm:pt>
    <dgm:pt modelId="{5753159C-BE1A-4429-AC12-D4329DDD3C05}">
      <dgm:prSet phldrT="[Metin]"/>
      <dgm:spPr/>
      <dgm:t>
        <a:bodyPr/>
        <a:lstStyle/>
        <a:p>
          <a:r>
            <a:rPr lang="tr-TR" dirty="0"/>
            <a:t>Modelin ve Çözümün Kanıtlanması</a:t>
          </a:r>
        </a:p>
      </dgm:t>
    </dgm:pt>
    <dgm:pt modelId="{9AF68DA4-2C53-4D1A-86DD-B43C6422BF8B}" type="parTrans" cxnId="{52A8AED1-9A5D-4E9C-8314-57BDCE3320B2}">
      <dgm:prSet/>
      <dgm:spPr/>
      <dgm:t>
        <a:bodyPr/>
        <a:lstStyle/>
        <a:p>
          <a:endParaRPr lang="tr-TR"/>
        </a:p>
      </dgm:t>
    </dgm:pt>
    <dgm:pt modelId="{C29E3639-AC13-4059-AFEC-01C1AA092002}" type="sibTrans" cxnId="{52A8AED1-9A5D-4E9C-8314-57BDCE3320B2}">
      <dgm:prSet/>
      <dgm:spPr/>
      <dgm:t>
        <a:bodyPr/>
        <a:lstStyle/>
        <a:p>
          <a:endParaRPr lang="tr-TR"/>
        </a:p>
      </dgm:t>
    </dgm:pt>
    <dgm:pt modelId="{CDFA3F5B-2216-491D-88CF-66FAA0862BCE}">
      <dgm:prSet phldrT="[Metin]"/>
      <dgm:spPr/>
      <dgm:t>
        <a:bodyPr/>
        <a:lstStyle/>
        <a:p>
          <a:r>
            <a:rPr lang="tr-TR" dirty="0"/>
            <a:t>Çözümün Uygulanması</a:t>
          </a:r>
        </a:p>
      </dgm:t>
    </dgm:pt>
    <dgm:pt modelId="{8835DF3A-D93F-4480-8B97-641AAE737E09}" type="parTrans" cxnId="{27C1277E-B052-4EC9-91EA-7D0353ECA204}">
      <dgm:prSet/>
      <dgm:spPr/>
      <dgm:t>
        <a:bodyPr/>
        <a:lstStyle/>
        <a:p>
          <a:endParaRPr lang="tr-TR"/>
        </a:p>
      </dgm:t>
    </dgm:pt>
    <dgm:pt modelId="{168B9974-967E-45C1-A23E-5E9AD814B009}" type="sibTrans" cxnId="{27C1277E-B052-4EC9-91EA-7D0353ECA204}">
      <dgm:prSet/>
      <dgm:spPr/>
      <dgm:t>
        <a:bodyPr/>
        <a:lstStyle/>
        <a:p>
          <a:endParaRPr lang="tr-TR"/>
        </a:p>
      </dgm:t>
    </dgm:pt>
    <dgm:pt modelId="{5DA87ADF-3DCC-4B88-8D71-48AFA6C7551B}" type="pres">
      <dgm:prSet presAssocID="{E7C93A0C-7429-4252-99E0-6317517D497D}" presName="Name0" presStyleCnt="0">
        <dgm:presLayoutVars>
          <dgm:dir/>
          <dgm:animLvl val="lvl"/>
          <dgm:resizeHandles val="exact"/>
        </dgm:presLayoutVars>
      </dgm:prSet>
      <dgm:spPr/>
    </dgm:pt>
    <dgm:pt modelId="{67F506DC-A4B2-4823-BEE1-3FFDC30C13A3}" type="pres">
      <dgm:prSet presAssocID="{CF14AC39-0431-4278-B0DB-0AEAE9745A1F}" presName="linNode" presStyleCnt="0"/>
      <dgm:spPr/>
    </dgm:pt>
    <dgm:pt modelId="{88A84F1C-109E-4299-9AF0-48A63CBFB3C3}" type="pres">
      <dgm:prSet presAssocID="{CF14AC39-0431-4278-B0DB-0AEAE9745A1F}" presName="parentText" presStyleLbl="node1" presStyleIdx="0" presStyleCnt="5">
        <dgm:presLayoutVars>
          <dgm:chMax val="1"/>
          <dgm:bulletEnabled val="1"/>
        </dgm:presLayoutVars>
      </dgm:prSet>
      <dgm:spPr/>
    </dgm:pt>
    <dgm:pt modelId="{2472226F-20B8-4258-8EFA-18769C52F266}" type="pres">
      <dgm:prSet presAssocID="{BC9E5754-A2E7-43FA-BFE1-21C41F80D804}" presName="sp" presStyleCnt="0"/>
      <dgm:spPr/>
    </dgm:pt>
    <dgm:pt modelId="{617BB1C0-8F5D-4F0A-88B5-AF36B58C92B2}" type="pres">
      <dgm:prSet presAssocID="{E463C597-0424-405E-83A1-4EFD0161A014}" presName="linNode" presStyleCnt="0"/>
      <dgm:spPr/>
    </dgm:pt>
    <dgm:pt modelId="{A2F35222-E33D-4B39-8E99-DC74BDBB01B4}" type="pres">
      <dgm:prSet presAssocID="{E463C597-0424-405E-83A1-4EFD0161A014}" presName="parentText" presStyleLbl="node1" presStyleIdx="1" presStyleCnt="5">
        <dgm:presLayoutVars>
          <dgm:chMax val="1"/>
          <dgm:bulletEnabled val="1"/>
        </dgm:presLayoutVars>
      </dgm:prSet>
      <dgm:spPr/>
    </dgm:pt>
    <dgm:pt modelId="{738EFFEA-0F11-4642-A9C6-CACD30BF90BC}" type="pres">
      <dgm:prSet presAssocID="{106963B4-01A0-4CD1-B589-BD5A062E4AA2}" presName="sp" presStyleCnt="0"/>
      <dgm:spPr/>
    </dgm:pt>
    <dgm:pt modelId="{2D86E617-4336-44AD-9152-6809A6771EFE}" type="pres">
      <dgm:prSet presAssocID="{15D6921E-B572-4FC9-BDBD-5F7664C9B2F4}" presName="linNode" presStyleCnt="0"/>
      <dgm:spPr/>
    </dgm:pt>
    <dgm:pt modelId="{EF960E40-821E-4A9C-B505-939C5F6FB95A}" type="pres">
      <dgm:prSet presAssocID="{15D6921E-B572-4FC9-BDBD-5F7664C9B2F4}" presName="parentText" presStyleLbl="node1" presStyleIdx="2" presStyleCnt="5">
        <dgm:presLayoutVars>
          <dgm:chMax val="1"/>
          <dgm:bulletEnabled val="1"/>
        </dgm:presLayoutVars>
      </dgm:prSet>
      <dgm:spPr/>
    </dgm:pt>
    <dgm:pt modelId="{81C32C20-BA59-4E69-AF3F-F38C2AFD97B7}" type="pres">
      <dgm:prSet presAssocID="{4DDF6DF8-C87F-4A56-9C38-3696F20753CA}" presName="sp" presStyleCnt="0"/>
      <dgm:spPr/>
    </dgm:pt>
    <dgm:pt modelId="{776108D4-A5A2-47E6-9BD3-A9DE256D7AD0}" type="pres">
      <dgm:prSet presAssocID="{5753159C-BE1A-4429-AC12-D4329DDD3C05}" presName="linNode" presStyleCnt="0"/>
      <dgm:spPr/>
    </dgm:pt>
    <dgm:pt modelId="{28DA869F-AE7B-418B-A73E-27744531A6E5}" type="pres">
      <dgm:prSet presAssocID="{5753159C-BE1A-4429-AC12-D4329DDD3C05}" presName="parentText" presStyleLbl="node1" presStyleIdx="3" presStyleCnt="5">
        <dgm:presLayoutVars>
          <dgm:chMax val="1"/>
          <dgm:bulletEnabled val="1"/>
        </dgm:presLayoutVars>
      </dgm:prSet>
      <dgm:spPr/>
    </dgm:pt>
    <dgm:pt modelId="{BE4F35FC-20D3-4771-8B07-114AD152CB57}" type="pres">
      <dgm:prSet presAssocID="{C29E3639-AC13-4059-AFEC-01C1AA092002}" presName="sp" presStyleCnt="0"/>
      <dgm:spPr/>
    </dgm:pt>
    <dgm:pt modelId="{88B3D5A2-E276-4D16-8B50-6E5B3A4D8529}" type="pres">
      <dgm:prSet presAssocID="{CDFA3F5B-2216-491D-88CF-66FAA0862BCE}" presName="linNode" presStyleCnt="0"/>
      <dgm:spPr/>
    </dgm:pt>
    <dgm:pt modelId="{66E8133C-6DBF-4645-BCC0-A8EA62C57EC9}" type="pres">
      <dgm:prSet presAssocID="{CDFA3F5B-2216-491D-88CF-66FAA0862BCE}" presName="parentText" presStyleLbl="node1" presStyleIdx="4" presStyleCnt="5">
        <dgm:presLayoutVars>
          <dgm:chMax val="1"/>
          <dgm:bulletEnabled val="1"/>
        </dgm:presLayoutVars>
      </dgm:prSet>
      <dgm:spPr/>
    </dgm:pt>
  </dgm:ptLst>
  <dgm:cxnLst>
    <dgm:cxn modelId="{F1B93004-8215-45CB-9904-93F0196355D4}" type="presOf" srcId="{15D6921E-B572-4FC9-BDBD-5F7664C9B2F4}" destId="{EF960E40-821E-4A9C-B505-939C5F6FB95A}" srcOrd="0" destOrd="0" presId="urn:microsoft.com/office/officeart/2005/8/layout/vList5"/>
    <dgm:cxn modelId="{C8E7CB2A-6611-4C8E-AAB4-0C312C22F5BE}" type="presOf" srcId="{E463C597-0424-405E-83A1-4EFD0161A014}" destId="{A2F35222-E33D-4B39-8E99-DC74BDBB01B4}" srcOrd="0" destOrd="0" presId="urn:microsoft.com/office/officeart/2005/8/layout/vList5"/>
    <dgm:cxn modelId="{ABFCF558-4CD0-47A1-A0C1-F7F9393E11D0}" type="presOf" srcId="{E7C93A0C-7429-4252-99E0-6317517D497D}" destId="{5DA87ADF-3DCC-4B88-8D71-48AFA6C7551B}" srcOrd="0" destOrd="0" presId="urn:microsoft.com/office/officeart/2005/8/layout/vList5"/>
    <dgm:cxn modelId="{27C1277E-B052-4EC9-91EA-7D0353ECA204}" srcId="{E7C93A0C-7429-4252-99E0-6317517D497D}" destId="{CDFA3F5B-2216-491D-88CF-66FAA0862BCE}" srcOrd="4" destOrd="0" parTransId="{8835DF3A-D93F-4480-8B97-641AAE737E09}" sibTransId="{168B9974-967E-45C1-A23E-5E9AD814B009}"/>
    <dgm:cxn modelId="{A347DC97-BCE8-4537-8F81-D26C461840C7}" srcId="{E7C93A0C-7429-4252-99E0-6317517D497D}" destId="{CF14AC39-0431-4278-B0DB-0AEAE9745A1F}" srcOrd="0" destOrd="0" parTransId="{626048D5-D314-4C88-B319-BD51066A980D}" sibTransId="{BC9E5754-A2E7-43FA-BFE1-21C41F80D804}"/>
    <dgm:cxn modelId="{804FD9AC-E1A3-4500-A8AA-B076FC9143C6}" type="presOf" srcId="{CF14AC39-0431-4278-B0DB-0AEAE9745A1F}" destId="{88A84F1C-109E-4299-9AF0-48A63CBFB3C3}" srcOrd="0" destOrd="0" presId="urn:microsoft.com/office/officeart/2005/8/layout/vList5"/>
    <dgm:cxn modelId="{49F150B2-FE83-499A-BEDB-DC9B067CB328}" type="presOf" srcId="{5753159C-BE1A-4429-AC12-D4329DDD3C05}" destId="{28DA869F-AE7B-418B-A73E-27744531A6E5}" srcOrd="0" destOrd="0" presId="urn:microsoft.com/office/officeart/2005/8/layout/vList5"/>
    <dgm:cxn modelId="{52A8AED1-9A5D-4E9C-8314-57BDCE3320B2}" srcId="{E7C93A0C-7429-4252-99E0-6317517D497D}" destId="{5753159C-BE1A-4429-AC12-D4329DDD3C05}" srcOrd="3" destOrd="0" parTransId="{9AF68DA4-2C53-4D1A-86DD-B43C6422BF8B}" sibTransId="{C29E3639-AC13-4059-AFEC-01C1AA092002}"/>
    <dgm:cxn modelId="{B4360EF1-92A8-446C-8E50-E471EF4F8C86}" srcId="{E7C93A0C-7429-4252-99E0-6317517D497D}" destId="{E463C597-0424-405E-83A1-4EFD0161A014}" srcOrd="1" destOrd="0" parTransId="{364B0BF6-C67C-4DEA-BF25-629A6EBCC67E}" sibTransId="{106963B4-01A0-4CD1-B589-BD5A062E4AA2}"/>
    <dgm:cxn modelId="{5B5FE7FA-650C-48E2-9C6A-4CCAC558D309}" type="presOf" srcId="{CDFA3F5B-2216-491D-88CF-66FAA0862BCE}" destId="{66E8133C-6DBF-4645-BCC0-A8EA62C57EC9}" srcOrd="0" destOrd="0" presId="urn:microsoft.com/office/officeart/2005/8/layout/vList5"/>
    <dgm:cxn modelId="{C8BB22FB-C8E7-48E5-B183-3285F94C1106}" srcId="{E7C93A0C-7429-4252-99E0-6317517D497D}" destId="{15D6921E-B572-4FC9-BDBD-5F7664C9B2F4}" srcOrd="2" destOrd="0" parTransId="{C6101CDE-757B-41BD-A163-BBC324A7F16E}" sibTransId="{4DDF6DF8-C87F-4A56-9C38-3696F20753CA}"/>
    <dgm:cxn modelId="{C5B4AE57-D8B8-425F-AEB6-AA4D9B0045D5}" type="presParOf" srcId="{5DA87ADF-3DCC-4B88-8D71-48AFA6C7551B}" destId="{67F506DC-A4B2-4823-BEE1-3FFDC30C13A3}" srcOrd="0" destOrd="0" presId="urn:microsoft.com/office/officeart/2005/8/layout/vList5"/>
    <dgm:cxn modelId="{49BEECE9-3B84-4562-A8C0-8262D06CD2D0}" type="presParOf" srcId="{67F506DC-A4B2-4823-BEE1-3FFDC30C13A3}" destId="{88A84F1C-109E-4299-9AF0-48A63CBFB3C3}" srcOrd="0" destOrd="0" presId="urn:microsoft.com/office/officeart/2005/8/layout/vList5"/>
    <dgm:cxn modelId="{3D183546-C6FE-4221-B769-02347E3A063E}" type="presParOf" srcId="{5DA87ADF-3DCC-4B88-8D71-48AFA6C7551B}" destId="{2472226F-20B8-4258-8EFA-18769C52F266}" srcOrd="1" destOrd="0" presId="urn:microsoft.com/office/officeart/2005/8/layout/vList5"/>
    <dgm:cxn modelId="{DA056584-BA98-4D07-B83A-11D732DDAB51}" type="presParOf" srcId="{5DA87ADF-3DCC-4B88-8D71-48AFA6C7551B}" destId="{617BB1C0-8F5D-4F0A-88B5-AF36B58C92B2}" srcOrd="2" destOrd="0" presId="urn:microsoft.com/office/officeart/2005/8/layout/vList5"/>
    <dgm:cxn modelId="{1165055F-21A8-45BF-816A-C0829108E0D5}" type="presParOf" srcId="{617BB1C0-8F5D-4F0A-88B5-AF36B58C92B2}" destId="{A2F35222-E33D-4B39-8E99-DC74BDBB01B4}" srcOrd="0" destOrd="0" presId="urn:microsoft.com/office/officeart/2005/8/layout/vList5"/>
    <dgm:cxn modelId="{84CE4BA4-C076-49C7-A845-07B3C2E7B11E}" type="presParOf" srcId="{5DA87ADF-3DCC-4B88-8D71-48AFA6C7551B}" destId="{738EFFEA-0F11-4642-A9C6-CACD30BF90BC}" srcOrd="3" destOrd="0" presId="urn:microsoft.com/office/officeart/2005/8/layout/vList5"/>
    <dgm:cxn modelId="{624F6CE9-1CAF-4F80-A0CF-EB0F199971ED}" type="presParOf" srcId="{5DA87ADF-3DCC-4B88-8D71-48AFA6C7551B}" destId="{2D86E617-4336-44AD-9152-6809A6771EFE}" srcOrd="4" destOrd="0" presId="urn:microsoft.com/office/officeart/2005/8/layout/vList5"/>
    <dgm:cxn modelId="{F3C98AC2-FB7D-4BAA-9C4D-993CFB94C0EC}" type="presParOf" srcId="{2D86E617-4336-44AD-9152-6809A6771EFE}" destId="{EF960E40-821E-4A9C-B505-939C5F6FB95A}" srcOrd="0" destOrd="0" presId="urn:microsoft.com/office/officeart/2005/8/layout/vList5"/>
    <dgm:cxn modelId="{0C4E6F5D-5361-407F-B70B-130944ABB1A5}" type="presParOf" srcId="{5DA87ADF-3DCC-4B88-8D71-48AFA6C7551B}" destId="{81C32C20-BA59-4E69-AF3F-F38C2AFD97B7}" srcOrd="5" destOrd="0" presId="urn:microsoft.com/office/officeart/2005/8/layout/vList5"/>
    <dgm:cxn modelId="{224D4102-A053-4532-85E9-AE742BCCFB58}" type="presParOf" srcId="{5DA87ADF-3DCC-4B88-8D71-48AFA6C7551B}" destId="{776108D4-A5A2-47E6-9BD3-A9DE256D7AD0}" srcOrd="6" destOrd="0" presId="urn:microsoft.com/office/officeart/2005/8/layout/vList5"/>
    <dgm:cxn modelId="{2A4976BE-3FEB-4D48-B28D-50E6470FB36C}" type="presParOf" srcId="{776108D4-A5A2-47E6-9BD3-A9DE256D7AD0}" destId="{28DA869F-AE7B-418B-A73E-27744531A6E5}" srcOrd="0" destOrd="0" presId="urn:microsoft.com/office/officeart/2005/8/layout/vList5"/>
    <dgm:cxn modelId="{1A24FB53-BFE8-41BC-8444-18953C460BEE}" type="presParOf" srcId="{5DA87ADF-3DCC-4B88-8D71-48AFA6C7551B}" destId="{BE4F35FC-20D3-4771-8B07-114AD152CB57}" srcOrd="7" destOrd="0" presId="urn:microsoft.com/office/officeart/2005/8/layout/vList5"/>
    <dgm:cxn modelId="{95312AD4-3A27-4ACF-BC68-2756A45E40CA}" type="presParOf" srcId="{5DA87ADF-3DCC-4B88-8D71-48AFA6C7551B}" destId="{88B3D5A2-E276-4D16-8B50-6E5B3A4D8529}" srcOrd="8" destOrd="0" presId="urn:microsoft.com/office/officeart/2005/8/layout/vList5"/>
    <dgm:cxn modelId="{83EBF11B-F91D-41A0-B233-14BBE67D9B72}" type="presParOf" srcId="{88B3D5A2-E276-4D16-8B50-6E5B3A4D8529}" destId="{66E8133C-6DBF-4645-BCC0-A8EA62C57EC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A84F1C-109E-4299-9AF0-48A63CBFB3C3}">
      <dsp:nvSpPr>
        <dsp:cNvPr id="0" name=""/>
        <dsp:cNvSpPr/>
      </dsp:nvSpPr>
      <dsp:spPr>
        <a:xfrm>
          <a:off x="2120563" y="1386"/>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Problemin Formüle Edilmesi</a:t>
          </a:r>
        </a:p>
      </dsp:txBody>
      <dsp:txXfrm>
        <a:off x="2150164" y="30987"/>
        <a:ext cx="2326432" cy="547181"/>
      </dsp:txXfrm>
    </dsp:sp>
    <dsp:sp modelId="{A2F35222-E33D-4B39-8E99-DC74BDBB01B4}">
      <dsp:nvSpPr>
        <dsp:cNvPr id="0" name=""/>
        <dsp:cNvSpPr/>
      </dsp:nvSpPr>
      <dsp:spPr>
        <a:xfrm>
          <a:off x="2120563" y="638089"/>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Matematiksel Model Kurulması</a:t>
          </a:r>
        </a:p>
      </dsp:txBody>
      <dsp:txXfrm>
        <a:off x="2150164" y="667690"/>
        <a:ext cx="2326432" cy="547181"/>
      </dsp:txXfrm>
    </dsp:sp>
    <dsp:sp modelId="{EF960E40-821E-4A9C-B505-939C5F6FB95A}">
      <dsp:nvSpPr>
        <dsp:cNvPr id="0" name=""/>
        <dsp:cNvSpPr/>
      </dsp:nvSpPr>
      <dsp:spPr>
        <a:xfrm>
          <a:off x="2120563" y="1274792"/>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Modelin Çözülmesi</a:t>
          </a:r>
        </a:p>
      </dsp:txBody>
      <dsp:txXfrm>
        <a:off x="2150164" y="1304393"/>
        <a:ext cx="2326432" cy="547181"/>
      </dsp:txXfrm>
    </dsp:sp>
    <dsp:sp modelId="{28DA869F-AE7B-418B-A73E-27744531A6E5}">
      <dsp:nvSpPr>
        <dsp:cNvPr id="0" name=""/>
        <dsp:cNvSpPr/>
      </dsp:nvSpPr>
      <dsp:spPr>
        <a:xfrm>
          <a:off x="2120563" y="1911494"/>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Modelin ve Çözümün Kanıtlanması</a:t>
          </a:r>
        </a:p>
      </dsp:txBody>
      <dsp:txXfrm>
        <a:off x="2150164" y="1941095"/>
        <a:ext cx="2326432" cy="547181"/>
      </dsp:txXfrm>
    </dsp:sp>
    <dsp:sp modelId="{66E8133C-6DBF-4645-BCC0-A8EA62C57EC9}">
      <dsp:nvSpPr>
        <dsp:cNvPr id="0" name=""/>
        <dsp:cNvSpPr/>
      </dsp:nvSpPr>
      <dsp:spPr>
        <a:xfrm>
          <a:off x="2120563" y="2548197"/>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Çözümün Uygulanması</a:t>
          </a:r>
        </a:p>
      </dsp:txBody>
      <dsp:txXfrm>
        <a:off x="2150164" y="2577798"/>
        <a:ext cx="2326432" cy="54718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2023-06-03</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2023-06-03</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descr="G:\파워포인트\김진영씨디자인\10월 16일\수학\수학.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2023-06-03</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564900" y="2276872"/>
            <a:ext cx="7057504" cy="158533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tx1">
                    <a:lumMod val="65000"/>
                    <a:lumOff val="3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2023-06-03</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Dikdörtgen 5">
            <a:extLst>
              <a:ext uri="{FF2B5EF4-FFF2-40B4-BE49-F238E27FC236}">
                <a16:creationId xmlns:a16="http://schemas.microsoft.com/office/drawing/2014/main" id="{06EB862C-96AF-4F50-CA06-EC88592A85B7}"/>
              </a:ext>
            </a:extLst>
          </p:cNvPr>
          <p:cNvSpPr/>
          <p:nvPr userDrawn="1"/>
        </p:nvSpPr>
        <p:spPr>
          <a:xfrm>
            <a:off x="4716016" y="5157192"/>
            <a:ext cx="4320480" cy="17008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2023-06-03</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2023-06-03</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2023-06-03</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2023-06-03</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74340" y="2420888"/>
            <a:ext cx="8795320" cy="1347567"/>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lumMod val="50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2023-06-03</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9"/>
          <p:cNvSpPr txBox="1">
            <a:spLocks noChangeArrowheads="1"/>
          </p:cNvSpPr>
          <p:nvPr/>
        </p:nvSpPr>
        <p:spPr bwMode="auto">
          <a:xfrm>
            <a:off x="5292080" y="4149080"/>
            <a:ext cx="2995450" cy="203684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indent="-228600" fontAlgn="base">
              <a:lnSpc>
                <a:spcPct val="200000"/>
              </a:lnSpc>
              <a:spcBef>
                <a:spcPct val="0"/>
              </a:spcBef>
              <a:spcAft>
                <a:spcPct val="0"/>
              </a:spcAft>
              <a:buClrTx/>
              <a:buSzTx/>
              <a:buFont typeface="+mj-lt"/>
              <a:buAutoNum type="arabicPeriod"/>
              <a:tabLst/>
            </a:pPr>
            <a:r>
              <a:rPr lang="ko-KR"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Kavramlar</a:t>
            </a:r>
            <a:endParaRPr lang="en-US" altLang="ko-KR" sz="1300" dirty="0">
              <a:solidFill>
                <a:srgbClr val="5E4722"/>
              </a:solidFill>
              <a:latin typeface="+mj-lt"/>
              <a:ea typeface="맑은 고딕" pitchFamily="50" charset="-127"/>
            </a:endParaRPr>
          </a:p>
          <a:p>
            <a:pPr marR="0" indent="-228600" fontAlgn="base">
              <a:lnSpc>
                <a:spcPct val="200000"/>
              </a:lnSpc>
              <a:spcBef>
                <a:spcPct val="0"/>
              </a:spcBef>
              <a:spcAft>
                <a:spcPct val="0"/>
              </a:spcAft>
              <a:buClrTx/>
              <a:buSzTx/>
              <a:buFont typeface="+mj-lt"/>
              <a:buAutoNum type="arabicPeriod"/>
              <a:tabLst/>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Doğuşundaki motivasyon</a:t>
            </a:r>
            <a:endParaRPr lang="en-US" altLang="ko-KR" sz="1300" dirty="0">
              <a:solidFill>
                <a:srgbClr val="5E4722"/>
              </a:solidFill>
              <a:latin typeface="+mj-lt"/>
              <a:ea typeface="맑은 고딕" pitchFamily="50" charset="-127"/>
            </a:endParaRPr>
          </a:p>
          <a:p>
            <a:pPr marR="0" indent="-228600" fontAlgn="base">
              <a:lnSpc>
                <a:spcPct val="200000"/>
              </a:lnSpc>
              <a:spcBef>
                <a:spcPct val="0"/>
              </a:spcBef>
              <a:spcAft>
                <a:spcPct val="0"/>
              </a:spcAft>
              <a:buClrTx/>
              <a:buSzTx/>
              <a:buFont typeface="+mj-lt"/>
              <a:buAutoNum type="arabicPeriod"/>
              <a:tabLst/>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Tarihsel Gelişimi</a:t>
            </a:r>
            <a:endParaRPr lang="en-US" altLang="ko-KR" sz="1300" dirty="0">
              <a:solidFill>
                <a:srgbClr val="5E4722"/>
              </a:solidFill>
              <a:latin typeface="+mj-lt"/>
              <a:ea typeface="맑은 고딕" pitchFamily="50" charset="-127"/>
            </a:endParaRPr>
          </a:p>
          <a:p>
            <a:pPr indent="-228600" fontAlgn="base">
              <a:lnSpc>
                <a:spcPct val="200000"/>
              </a:lnSpc>
              <a:spcBef>
                <a:spcPct val="0"/>
              </a:spcBef>
              <a:spcAft>
                <a:spcPct val="0"/>
              </a:spcAft>
              <a:buFont typeface="+mj-lt"/>
              <a:buAutoNum type="arabicPeriod"/>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Türkiye’deki çalışmalar nasıl başladı</a:t>
            </a:r>
          </a:p>
          <a:p>
            <a:pPr indent="-228600" fontAlgn="base">
              <a:lnSpc>
                <a:spcPct val="200000"/>
              </a:lnSpc>
              <a:spcBef>
                <a:spcPct val="0"/>
              </a:spcBef>
              <a:spcAft>
                <a:spcPct val="0"/>
              </a:spcAft>
              <a:buFont typeface="+mj-lt"/>
              <a:buAutoNum type="arabicPeriod"/>
            </a:pPr>
            <a:r>
              <a:rPr lang="tr-TR" altLang="ko-KR" sz="1300">
                <a:solidFill>
                  <a:srgbClr val="5E4722"/>
                </a:solidFill>
                <a:latin typeface="+mj-lt"/>
                <a:ea typeface="맑은 고딕" pitchFamily="50" charset="-127"/>
              </a:rPr>
              <a:t>Temel kavramlar</a:t>
            </a:r>
            <a:endParaRPr lang="ko-KR" altLang="ko-KR" sz="1300" dirty="0">
              <a:solidFill>
                <a:srgbClr val="5E4722"/>
              </a:solidFill>
              <a:latin typeface="+mj-lt"/>
              <a:ea typeface="맑은 고딕" pitchFamily="50" charset="-127"/>
            </a:endParaRPr>
          </a:p>
        </p:txBody>
      </p:sp>
      <p:grpSp>
        <p:nvGrpSpPr>
          <p:cNvPr id="2" name="그룹 1">
            <a:extLst>
              <a:ext uri="{FF2B5EF4-FFF2-40B4-BE49-F238E27FC236}">
                <a16:creationId xmlns:a16="http://schemas.microsoft.com/office/drawing/2014/main" id="{D0503BC1-B5E8-4EC2-AA4E-664180DDBE41}"/>
              </a:ext>
            </a:extLst>
          </p:cNvPr>
          <p:cNvGrpSpPr/>
          <p:nvPr/>
        </p:nvGrpSpPr>
        <p:grpSpPr>
          <a:xfrm>
            <a:off x="1126236" y="4149080"/>
            <a:ext cx="3562505" cy="797841"/>
            <a:chOff x="1890822" y="4221088"/>
            <a:chExt cx="3562505" cy="797841"/>
          </a:xfrm>
        </p:grpSpPr>
        <p:sp>
          <p:nvSpPr>
            <p:cNvPr id="6" name="직사각형 5"/>
            <p:cNvSpPr/>
            <p:nvPr/>
          </p:nvSpPr>
          <p:spPr>
            <a:xfrm rot="2700000">
              <a:off x="1890822" y="4405073"/>
              <a:ext cx="613856" cy="613856"/>
            </a:xfrm>
            <a:prstGeom prst="rect">
              <a:avLst/>
            </a:prstGeom>
            <a:solidFill>
              <a:srgbClr val="EA6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EA6131"/>
                </a:solidFill>
                <a:latin typeface="+mj-lt"/>
                <a:ea typeface="맑은 고딕" pitchFamily="50" charset="-127"/>
              </a:endParaRPr>
            </a:p>
          </p:txBody>
        </p:sp>
        <p:grpSp>
          <p:nvGrpSpPr>
            <p:cNvPr id="4" name="그룹 3"/>
            <p:cNvGrpSpPr/>
            <p:nvPr/>
          </p:nvGrpSpPr>
          <p:grpSpPr>
            <a:xfrm>
              <a:off x="1907704" y="4221088"/>
              <a:ext cx="3545623" cy="764155"/>
              <a:chOff x="2219144" y="3284144"/>
              <a:chExt cx="3545623" cy="764155"/>
            </a:xfrm>
          </p:grpSpPr>
          <p:sp>
            <p:nvSpPr>
              <p:cNvPr id="10" name="Text Box 5"/>
              <p:cNvSpPr txBox="1">
                <a:spLocks noChangeArrowheads="1"/>
              </p:cNvSpPr>
              <p:nvPr/>
            </p:nvSpPr>
            <p:spPr bwMode="auto">
              <a:xfrm>
                <a:off x="2894079" y="3284144"/>
                <a:ext cx="2870688"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tr-TR" altLang="ko-KR" sz="2400" b="1">
                    <a:solidFill>
                      <a:srgbClr val="EA6131"/>
                    </a:solidFill>
                    <a:latin typeface="+mj-lt"/>
                    <a:ea typeface="맑은 고딕" pitchFamily="50" charset="-127"/>
                    <a:cs typeface="굴림" pitchFamily="50" charset="-127"/>
                  </a:rPr>
                  <a:t>Tarihçe</a:t>
                </a:r>
                <a:endParaRPr kumimoji="1" lang="en-US" altLang="ko-KR" sz="2400" b="1">
                  <a:solidFill>
                    <a:srgbClr val="EA6131"/>
                  </a:solidFill>
                  <a:latin typeface="+mj-lt"/>
                  <a:ea typeface="맑은 고딕" pitchFamily="50" charset="-127"/>
                  <a:cs typeface="굴림" pitchFamily="50" charset="-127"/>
                </a:endParaRPr>
              </a:p>
            </p:txBody>
          </p:sp>
          <p:sp>
            <p:nvSpPr>
              <p:cNvPr id="11" name="Text Box 4"/>
              <p:cNvSpPr txBox="1">
                <a:spLocks noChangeArrowheads="1"/>
              </p:cNvSpPr>
              <p:nvPr/>
            </p:nvSpPr>
            <p:spPr bwMode="auto">
              <a:xfrm>
                <a:off x="2219144" y="3463524"/>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a:solidFill>
                      <a:schemeClr val="bg1"/>
                    </a:solidFill>
                    <a:latin typeface="+mj-lt"/>
                    <a:ea typeface="맑은 고딕" pitchFamily="50" charset="-127"/>
                    <a:cs typeface="굴림" pitchFamily="50" charset="-127"/>
                  </a:rPr>
                  <a:t>01</a:t>
                </a:r>
                <a:endParaRPr kumimoji="1" lang="ko-KR" altLang="ko-KR" sz="3200" b="1">
                  <a:solidFill>
                    <a:schemeClr val="bg1"/>
                  </a:solidFill>
                  <a:latin typeface="+mj-lt"/>
                  <a:ea typeface="맑은 고딕" pitchFamily="50" charset="-127"/>
                  <a:cs typeface="굴림" pitchFamily="50" charset="-127"/>
                </a:endParaRPr>
              </a:p>
            </p:txBody>
          </p:sp>
          <p:sp>
            <p:nvSpPr>
              <p:cNvPr id="12" name="직사각형 11"/>
              <p:cNvSpPr/>
              <p:nvPr/>
            </p:nvSpPr>
            <p:spPr>
              <a:xfrm>
                <a:off x="2894079" y="3676961"/>
                <a:ext cx="2709441" cy="246221"/>
              </a:xfrm>
              <a:prstGeom prst="rect">
                <a:avLst/>
              </a:prstGeom>
            </p:spPr>
            <p:txBody>
              <a:bodyPr wrap="square">
                <a:spAutoFit/>
              </a:bodyPr>
              <a:lstStyle/>
              <a:p>
                <a:pPr lvl="0">
                  <a:lnSpc>
                    <a:spcPts val="1200"/>
                  </a:lnSpc>
                  <a:defRPr/>
                </a:pPr>
                <a:r>
                  <a:rPr lang="tr-TR" altLang="ko-KR" sz="1100" dirty="0">
                    <a:solidFill>
                      <a:schemeClr val="tx1">
                        <a:lumMod val="85000"/>
                        <a:lumOff val="15000"/>
                      </a:schemeClr>
                    </a:solidFill>
                    <a:latin typeface="+mj-lt"/>
                    <a:ea typeface="맑은 고딕" pitchFamily="50" charset="-127"/>
                    <a:cs typeface="굴림" pitchFamily="50" charset="-127"/>
                  </a:rPr>
                  <a:t>Kısa tarihçe ve kavramlar</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grpSp>
      </p:grpSp>
      <p:cxnSp>
        <p:nvCxnSpPr>
          <p:cNvPr id="9" name="직선 연결선 8"/>
          <p:cNvCxnSpPr/>
          <p:nvPr/>
        </p:nvCxnSpPr>
        <p:spPr>
          <a:xfrm>
            <a:off x="5247574" y="4363728"/>
            <a:ext cx="0" cy="1752424"/>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04FF9E17-6748-76A9-3F55-A2BD7DE03EBF}"/>
              </a:ext>
            </a:extLst>
          </p:cNvPr>
          <p:cNvSpPr>
            <a:spLocks noGrp="1"/>
          </p:cNvSpPr>
          <p:nvPr>
            <p:ph idx="1"/>
          </p:nvPr>
        </p:nvSpPr>
        <p:spPr/>
        <p:txBody>
          <a:bodyPr/>
          <a:lstStyle/>
          <a:p>
            <a:r>
              <a:rPr lang="tr-TR" dirty="0">
                <a:effectLst/>
              </a:rPr>
              <a:t>Tüm yöneylem araştırma çalışmaları üç temel başlık altında toplanabilir:</a:t>
            </a:r>
          </a:p>
          <a:p>
            <a:pPr>
              <a:lnSpc>
                <a:spcPct val="100000"/>
              </a:lnSpc>
            </a:pPr>
            <a:endParaRPr lang="tr-TR" dirty="0">
              <a:effectLst/>
            </a:endParaRPr>
          </a:p>
          <a:p>
            <a:pPr>
              <a:lnSpc>
                <a:spcPct val="100000"/>
              </a:lnSpc>
            </a:pPr>
            <a:r>
              <a:rPr lang="tr-TR" b="1" dirty="0">
                <a:effectLst/>
              </a:rPr>
              <a:t>Optimizasyon</a:t>
            </a:r>
            <a:r>
              <a:rPr lang="tr-TR" dirty="0">
                <a:effectLst/>
              </a:rPr>
              <a:t> - Yöneylem araştırmasının amacı, verilen koşullar altında en iyi performansı elde etmektir. Optimizasyon ayrıca potansiyel seçeneklerin karşılaştırılmasını ve daraltılmasını da içerir.</a:t>
            </a:r>
          </a:p>
          <a:p>
            <a:pPr>
              <a:lnSpc>
                <a:spcPct val="100000"/>
              </a:lnSpc>
            </a:pPr>
            <a:endParaRPr lang="tr-TR" dirty="0">
              <a:effectLst/>
            </a:endParaRPr>
          </a:p>
          <a:p>
            <a:pPr>
              <a:lnSpc>
                <a:spcPct val="100000"/>
              </a:lnSpc>
            </a:pPr>
            <a:r>
              <a:rPr lang="tr-TR" b="1" dirty="0">
                <a:effectLst/>
              </a:rPr>
              <a:t>Simülasyon </a:t>
            </a:r>
            <a:r>
              <a:rPr lang="tr-TR" dirty="0">
                <a:effectLst/>
              </a:rPr>
              <a:t>- Çözümleri uygulamadan önce denemek ve test etmek için modeller veya replikasyonlar oluşturmayı içerir.</a:t>
            </a:r>
          </a:p>
          <a:p>
            <a:pPr>
              <a:lnSpc>
                <a:spcPct val="100000"/>
              </a:lnSpc>
            </a:pPr>
            <a:endParaRPr lang="tr-TR" dirty="0">
              <a:effectLst/>
            </a:endParaRPr>
          </a:p>
          <a:p>
            <a:r>
              <a:rPr lang="tr-TR" b="1" dirty="0">
                <a:effectLst/>
              </a:rPr>
              <a:t>Olasılık ve istatistik</a:t>
            </a:r>
            <a:r>
              <a:rPr lang="tr-TR" dirty="0">
                <a:effectLst/>
              </a:rPr>
              <a:t> - Yararlı öngörüler ve riskleri ortaya çıkarmak, güvenilir tahminler yapmak ve olası çözümleri test etmek için matematiksel algoritmaları ve verileri kullanmayı içerir.</a:t>
            </a:r>
            <a:endParaRPr lang="tr-TR" dirty="0"/>
          </a:p>
        </p:txBody>
      </p:sp>
      <p:sp>
        <p:nvSpPr>
          <p:cNvPr id="3" name="Başlık 2">
            <a:extLst>
              <a:ext uri="{FF2B5EF4-FFF2-40B4-BE49-F238E27FC236}">
                <a16:creationId xmlns:a16="http://schemas.microsoft.com/office/drawing/2014/main" id="{5900153F-6028-1B18-B4E9-78B4E18050F5}"/>
              </a:ext>
            </a:extLst>
          </p:cNvPr>
          <p:cNvSpPr>
            <a:spLocks noGrp="1"/>
          </p:cNvSpPr>
          <p:nvPr>
            <p:ph type="title"/>
          </p:nvPr>
        </p:nvSpPr>
        <p:spPr/>
        <p:txBody>
          <a:bodyPr/>
          <a:lstStyle/>
          <a:p>
            <a:r>
              <a:rPr lang="tr-TR" dirty="0"/>
              <a:t>YA Alanları</a:t>
            </a:r>
          </a:p>
        </p:txBody>
      </p:sp>
    </p:spTree>
    <p:extLst>
      <p:ext uri="{BB962C8B-B14F-4D97-AF65-F5344CB8AC3E}">
        <p14:creationId xmlns:p14="http://schemas.microsoft.com/office/powerpoint/2010/main" val="2926840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CF1DC63D-D68B-87E2-F5F7-6D9AFDD92B6D}"/>
              </a:ext>
            </a:extLst>
          </p:cNvPr>
          <p:cNvSpPr>
            <a:spLocks noGrp="1"/>
          </p:cNvSpPr>
          <p:nvPr>
            <p:ph idx="1"/>
          </p:nvPr>
        </p:nvSpPr>
        <p:spPr/>
        <p:txBody>
          <a:bodyPr/>
          <a:lstStyle/>
          <a:p>
            <a:endParaRPr lang="tr-TR"/>
          </a:p>
        </p:txBody>
      </p:sp>
      <p:sp>
        <p:nvSpPr>
          <p:cNvPr id="3" name="Başlık 2">
            <a:extLst>
              <a:ext uri="{FF2B5EF4-FFF2-40B4-BE49-F238E27FC236}">
                <a16:creationId xmlns:a16="http://schemas.microsoft.com/office/drawing/2014/main" id="{9ED4FAB0-8390-47F5-EFB7-A1177387A69A}"/>
              </a:ext>
            </a:extLst>
          </p:cNvPr>
          <p:cNvSpPr>
            <a:spLocks noGrp="1"/>
          </p:cNvSpPr>
          <p:nvPr>
            <p:ph type="title"/>
          </p:nvPr>
        </p:nvSpPr>
        <p:spPr/>
        <p:txBody>
          <a:bodyPr/>
          <a:lstStyle/>
          <a:p>
            <a:r>
              <a:rPr lang="tr-TR"/>
              <a:t>YA</a:t>
            </a:r>
          </a:p>
        </p:txBody>
      </p:sp>
      <p:sp>
        <p:nvSpPr>
          <p:cNvPr id="8" name="object 5">
            <a:extLst>
              <a:ext uri="{FF2B5EF4-FFF2-40B4-BE49-F238E27FC236}">
                <a16:creationId xmlns:a16="http://schemas.microsoft.com/office/drawing/2014/main" id="{BB776F73-F907-199B-FA6C-B4C22A8EE09C}"/>
              </a:ext>
            </a:extLst>
          </p:cNvPr>
          <p:cNvSpPr/>
          <p:nvPr/>
        </p:nvSpPr>
        <p:spPr>
          <a:xfrm>
            <a:off x="457962" y="1988057"/>
            <a:ext cx="8229600" cy="757555"/>
          </a:xfrm>
          <a:custGeom>
            <a:avLst/>
            <a:gdLst/>
            <a:ahLst/>
            <a:cxnLst/>
            <a:rect l="l" t="t" r="r" b="b"/>
            <a:pathLst>
              <a:path w="8229600" h="757555">
                <a:moveTo>
                  <a:pt x="0" y="757427"/>
                </a:moveTo>
                <a:lnTo>
                  <a:pt x="8229600" y="757427"/>
                </a:lnTo>
                <a:lnTo>
                  <a:pt x="8229600" y="0"/>
                </a:lnTo>
                <a:lnTo>
                  <a:pt x="0" y="0"/>
                </a:lnTo>
                <a:lnTo>
                  <a:pt x="0" y="757427"/>
                </a:lnTo>
                <a:close/>
              </a:path>
            </a:pathLst>
          </a:custGeom>
          <a:ln w="25908">
            <a:solidFill>
              <a:srgbClr val="FFC9AA"/>
            </a:solidFill>
          </a:ln>
        </p:spPr>
        <p:txBody>
          <a:bodyPr wrap="square" lIns="0" tIns="0" rIns="0" bIns="0" rtlCol="0"/>
          <a:lstStyle/>
          <a:p>
            <a:endParaRPr/>
          </a:p>
        </p:txBody>
      </p:sp>
      <p:sp>
        <p:nvSpPr>
          <p:cNvPr id="9" name="object 6">
            <a:extLst>
              <a:ext uri="{FF2B5EF4-FFF2-40B4-BE49-F238E27FC236}">
                <a16:creationId xmlns:a16="http://schemas.microsoft.com/office/drawing/2014/main" id="{EB042530-5079-D889-E9E5-2BFAFD333A0B}"/>
              </a:ext>
            </a:extLst>
          </p:cNvPr>
          <p:cNvSpPr/>
          <p:nvPr/>
        </p:nvSpPr>
        <p:spPr>
          <a:xfrm>
            <a:off x="860297" y="1198625"/>
            <a:ext cx="7820025" cy="1233170"/>
          </a:xfrm>
          <a:custGeom>
            <a:avLst/>
            <a:gdLst/>
            <a:ahLst/>
            <a:cxnLst/>
            <a:rect l="l" t="t" r="r" b="b"/>
            <a:pathLst>
              <a:path w="7820025" h="1233170">
                <a:moveTo>
                  <a:pt x="7614158" y="0"/>
                </a:moveTo>
                <a:lnTo>
                  <a:pt x="205486" y="0"/>
                </a:lnTo>
                <a:lnTo>
                  <a:pt x="158369" y="5424"/>
                </a:lnTo>
                <a:lnTo>
                  <a:pt x="115118" y="20876"/>
                </a:lnTo>
                <a:lnTo>
                  <a:pt x="76964" y="45126"/>
                </a:lnTo>
                <a:lnTo>
                  <a:pt x="45142" y="76943"/>
                </a:lnTo>
                <a:lnTo>
                  <a:pt x="20885" y="115096"/>
                </a:lnTo>
                <a:lnTo>
                  <a:pt x="5427" y="158353"/>
                </a:lnTo>
                <a:lnTo>
                  <a:pt x="0" y="205486"/>
                </a:lnTo>
                <a:lnTo>
                  <a:pt x="0" y="1027429"/>
                </a:lnTo>
                <a:lnTo>
                  <a:pt x="5427" y="1074562"/>
                </a:lnTo>
                <a:lnTo>
                  <a:pt x="20885" y="1117819"/>
                </a:lnTo>
                <a:lnTo>
                  <a:pt x="45142" y="1155972"/>
                </a:lnTo>
                <a:lnTo>
                  <a:pt x="76964" y="1187789"/>
                </a:lnTo>
                <a:lnTo>
                  <a:pt x="115118" y="1212039"/>
                </a:lnTo>
                <a:lnTo>
                  <a:pt x="158369" y="1227491"/>
                </a:lnTo>
                <a:lnTo>
                  <a:pt x="205486" y="1232915"/>
                </a:lnTo>
                <a:lnTo>
                  <a:pt x="7614158" y="1232915"/>
                </a:lnTo>
                <a:lnTo>
                  <a:pt x="7661290" y="1227491"/>
                </a:lnTo>
                <a:lnTo>
                  <a:pt x="7704547" y="1212039"/>
                </a:lnTo>
                <a:lnTo>
                  <a:pt x="7742700" y="1187789"/>
                </a:lnTo>
                <a:lnTo>
                  <a:pt x="7774517" y="1155972"/>
                </a:lnTo>
                <a:lnTo>
                  <a:pt x="7798767" y="1117819"/>
                </a:lnTo>
                <a:lnTo>
                  <a:pt x="7814219" y="1074562"/>
                </a:lnTo>
                <a:lnTo>
                  <a:pt x="7819644" y="1027429"/>
                </a:lnTo>
                <a:lnTo>
                  <a:pt x="7819644" y="205486"/>
                </a:lnTo>
                <a:lnTo>
                  <a:pt x="7814219" y="158353"/>
                </a:lnTo>
                <a:lnTo>
                  <a:pt x="7798767" y="115096"/>
                </a:lnTo>
                <a:lnTo>
                  <a:pt x="7774517" y="76943"/>
                </a:lnTo>
                <a:lnTo>
                  <a:pt x="7742700" y="45126"/>
                </a:lnTo>
                <a:lnTo>
                  <a:pt x="7704547" y="20876"/>
                </a:lnTo>
                <a:lnTo>
                  <a:pt x="7661290" y="5424"/>
                </a:lnTo>
                <a:lnTo>
                  <a:pt x="7614158" y="0"/>
                </a:lnTo>
                <a:close/>
              </a:path>
            </a:pathLst>
          </a:custGeom>
          <a:solidFill>
            <a:srgbClr val="FFC9AA"/>
          </a:solidFill>
        </p:spPr>
        <p:txBody>
          <a:bodyPr wrap="square" lIns="0" tIns="0" rIns="0" bIns="0" rtlCol="0"/>
          <a:lstStyle/>
          <a:p>
            <a:endParaRPr/>
          </a:p>
        </p:txBody>
      </p:sp>
      <p:sp>
        <p:nvSpPr>
          <p:cNvPr id="10" name="object 7">
            <a:extLst>
              <a:ext uri="{FF2B5EF4-FFF2-40B4-BE49-F238E27FC236}">
                <a16:creationId xmlns:a16="http://schemas.microsoft.com/office/drawing/2014/main" id="{DE0AE77B-BAB3-A782-FE15-46A2E12ED58C}"/>
              </a:ext>
            </a:extLst>
          </p:cNvPr>
          <p:cNvSpPr/>
          <p:nvPr/>
        </p:nvSpPr>
        <p:spPr>
          <a:xfrm>
            <a:off x="860297" y="1198625"/>
            <a:ext cx="7820025" cy="1233170"/>
          </a:xfrm>
          <a:custGeom>
            <a:avLst/>
            <a:gdLst/>
            <a:ahLst/>
            <a:cxnLst/>
            <a:rect l="l" t="t" r="r" b="b"/>
            <a:pathLst>
              <a:path w="7820025" h="1233170">
                <a:moveTo>
                  <a:pt x="0" y="205486"/>
                </a:moveTo>
                <a:lnTo>
                  <a:pt x="5427" y="158353"/>
                </a:lnTo>
                <a:lnTo>
                  <a:pt x="20885" y="115096"/>
                </a:lnTo>
                <a:lnTo>
                  <a:pt x="45142" y="76943"/>
                </a:lnTo>
                <a:lnTo>
                  <a:pt x="76964" y="45126"/>
                </a:lnTo>
                <a:lnTo>
                  <a:pt x="115118" y="20876"/>
                </a:lnTo>
                <a:lnTo>
                  <a:pt x="158369" y="5424"/>
                </a:lnTo>
                <a:lnTo>
                  <a:pt x="205486" y="0"/>
                </a:lnTo>
                <a:lnTo>
                  <a:pt x="7614158" y="0"/>
                </a:lnTo>
                <a:lnTo>
                  <a:pt x="7661290" y="5424"/>
                </a:lnTo>
                <a:lnTo>
                  <a:pt x="7704547" y="20876"/>
                </a:lnTo>
                <a:lnTo>
                  <a:pt x="7742700" y="45126"/>
                </a:lnTo>
                <a:lnTo>
                  <a:pt x="7774517" y="76943"/>
                </a:lnTo>
                <a:lnTo>
                  <a:pt x="7798767" y="115096"/>
                </a:lnTo>
                <a:lnTo>
                  <a:pt x="7814219" y="158353"/>
                </a:lnTo>
                <a:lnTo>
                  <a:pt x="7819644" y="205486"/>
                </a:lnTo>
                <a:lnTo>
                  <a:pt x="7819644" y="1027429"/>
                </a:lnTo>
                <a:lnTo>
                  <a:pt x="7814219" y="1074562"/>
                </a:lnTo>
                <a:lnTo>
                  <a:pt x="7798767" y="1117819"/>
                </a:lnTo>
                <a:lnTo>
                  <a:pt x="7774517" y="1155972"/>
                </a:lnTo>
                <a:lnTo>
                  <a:pt x="7742700" y="1187789"/>
                </a:lnTo>
                <a:lnTo>
                  <a:pt x="7704547" y="1212039"/>
                </a:lnTo>
                <a:lnTo>
                  <a:pt x="7661290" y="1227491"/>
                </a:lnTo>
                <a:lnTo>
                  <a:pt x="7614158" y="1232915"/>
                </a:lnTo>
                <a:lnTo>
                  <a:pt x="205486" y="1232915"/>
                </a:lnTo>
                <a:lnTo>
                  <a:pt x="158369" y="1227491"/>
                </a:lnTo>
                <a:lnTo>
                  <a:pt x="115118" y="1212039"/>
                </a:lnTo>
                <a:lnTo>
                  <a:pt x="76964" y="1187789"/>
                </a:lnTo>
                <a:lnTo>
                  <a:pt x="45142" y="1155972"/>
                </a:lnTo>
                <a:lnTo>
                  <a:pt x="20885" y="1117819"/>
                </a:lnTo>
                <a:lnTo>
                  <a:pt x="5427" y="1074562"/>
                </a:lnTo>
                <a:lnTo>
                  <a:pt x="0" y="1027429"/>
                </a:lnTo>
                <a:lnTo>
                  <a:pt x="0" y="205486"/>
                </a:lnTo>
                <a:close/>
              </a:path>
            </a:pathLst>
          </a:custGeom>
          <a:ln w="25908">
            <a:solidFill>
              <a:srgbClr val="BB937B"/>
            </a:solidFill>
          </a:ln>
        </p:spPr>
        <p:txBody>
          <a:bodyPr wrap="square" lIns="0" tIns="0" rIns="0" bIns="0" rtlCol="0"/>
          <a:lstStyle/>
          <a:p>
            <a:endParaRPr/>
          </a:p>
        </p:txBody>
      </p:sp>
      <p:sp>
        <p:nvSpPr>
          <p:cNvPr id="11" name="object 8">
            <a:extLst>
              <a:ext uri="{FF2B5EF4-FFF2-40B4-BE49-F238E27FC236}">
                <a16:creationId xmlns:a16="http://schemas.microsoft.com/office/drawing/2014/main" id="{C0E2DF22-5FC4-8373-CCA1-98412F725744}"/>
              </a:ext>
            </a:extLst>
          </p:cNvPr>
          <p:cNvSpPr/>
          <p:nvPr/>
        </p:nvSpPr>
        <p:spPr>
          <a:xfrm>
            <a:off x="457962" y="3621785"/>
            <a:ext cx="8229600" cy="756285"/>
          </a:xfrm>
          <a:custGeom>
            <a:avLst/>
            <a:gdLst/>
            <a:ahLst/>
            <a:cxnLst/>
            <a:rect l="l" t="t" r="r" b="b"/>
            <a:pathLst>
              <a:path w="8229600" h="756285">
                <a:moveTo>
                  <a:pt x="0" y="755904"/>
                </a:moveTo>
                <a:lnTo>
                  <a:pt x="8229600" y="755904"/>
                </a:lnTo>
                <a:lnTo>
                  <a:pt x="8229600" y="0"/>
                </a:lnTo>
                <a:lnTo>
                  <a:pt x="0" y="0"/>
                </a:lnTo>
                <a:lnTo>
                  <a:pt x="0" y="755904"/>
                </a:lnTo>
                <a:close/>
              </a:path>
            </a:pathLst>
          </a:custGeom>
          <a:ln w="25908">
            <a:solidFill>
              <a:srgbClr val="7E7E7E"/>
            </a:solidFill>
          </a:ln>
        </p:spPr>
        <p:txBody>
          <a:bodyPr wrap="square" lIns="0" tIns="0" rIns="0" bIns="0" rtlCol="0"/>
          <a:lstStyle/>
          <a:p>
            <a:endParaRPr/>
          </a:p>
        </p:txBody>
      </p:sp>
      <p:sp>
        <p:nvSpPr>
          <p:cNvPr id="12" name="object 9">
            <a:extLst>
              <a:ext uri="{FF2B5EF4-FFF2-40B4-BE49-F238E27FC236}">
                <a16:creationId xmlns:a16="http://schemas.microsoft.com/office/drawing/2014/main" id="{9A1F053B-0C59-A254-87D3-81E239D8E44B}"/>
              </a:ext>
            </a:extLst>
          </p:cNvPr>
          <p:cNvSpPr/>
          <p:nvPr/>
        </p:nvSpPr>
        <p:spPr>
          <a:xfrm>
            <a:off x="849630" y="2907029"/>
            <a:ext cx="7836534" cy="1156970"/>
          </a:xfrm>
          <a:custGeom>
            <a:avLst/>
            <a:gdLst/>
            <a:ahLst/>
            <a:cxnLst/>
            <a:rect l="l" t="t" r="r" b="b"/>
            <a:pathLst>
              <a:path w="7836534" h="1156970">
                <a:moveTo>
                  <a:pt x="7643622" y="0"/>
                </a:moveTo>
                <a:lnTo>
                  <a:pt x="192785" y="0"/>
                </a:lnTo>
                <a:lnTo>
                  <a:pt x="148580" y="5094"/>
                </a:lnTo>
                <a:lnTo>
                  <a:pt x="108001" y="19603"/>
                </a:lnTo>
                <a:lnTo>
                  <a:pt x="72206" y="42367"/>
                </a:lnTo>
                <a:lnTo>
                  <a:pt x="42351" y="72227"/>
                </a:lnTo>
                <a:lnTo>
                  <a:pt x="19594" y="108024"/>
                </a:lnTo>
                <a:lnTo>
                  <a:pt x="5091" y="148596"/>
                </a:lnTo>
                <a:lnTo>
                  <a:pt x="0" y="192786"/>
                </a:lnTo>
                <a:lnTo>
                  <a:pt x="0" y="963930"/>
                </a:lnTo>
                <a:lnTo>
                  <a:pt x="5091" y="1008119"/>
                </a:lnTo>
                <a:lnTo>
                  <a:pt x="19594" y="1048691"/>
                </a:lnTo>
                <a:lnTo>
                  <a:pt x="42351" y="1084488"/>
                </a:lnTo>
                <a:lnTo>
                  <a:pt x="72206" y="1114348"/>
                </a:lnTo>
                <a:lnTo>
                  <a:pt x="108001" y="1137112"/>
                </a:lnTo>
                <a:lnTo>
                  <a:pt x="148580" y="1151621"/>
                </a:lnTo>
                <a:lnTo>
                  <a:pt x="192785" y="1156716"/>
                </a:lnTo>
                <a:lnTo>
                  <a:pt x="7643622" y="1156716"/>
                </a:lnTo>
                <a:lnTo>
                  <a:pt x="7687811" y="1151621"/>
                </a:lnTo>
                <a:lnTo>
                  <a:pt x="7728383" y="1137112"/>
                </a:lnTo>
                <a:lnTo>
                  <a:pt x="7764180" y="1114348"/>
                </a:lnTo>
                <a:lnTo>
                  <a:pt x="7794040" y="1084488"/>
                </a:lnTo>
                <a:lnTo>
                  <a:pt x="7816804" y="1048691"/>
                </a:lnTo>
                <a:lnTo>
                  <a:pt x="7831313" y="1008119"/>
                </a:lnTo>
                <a:lnTo>
                  <a:pt x="7836408" y="963930"/>
                </a:lnTo>
                <a:lnTo>
                  <a:pt x="7836408" y="192786"/>
                </a:lnTo>
                <a:lnTo>
                  <a:pt x="7831313" y="148596"/>
                </a:lnTo>
                <a:lnTo>
                  <a:pt x="7816804" y="108024"/>
                </a:lnTo>
                <a:lnTo>
                  <a:pt x="7794040" y="72227"/>
                </a:lnTo>
                <a:lnTo>
                  <a:pt x="7764180" y="42367"/>
                </a:lnTo>
                <a:lnTo>
                  <a:pt x="7728383" y="19603"/>
                </a:lnTo>
                <a:lnTo>
                  <a:pt x="7687811" y="5094"/>
                </a:lnTo>
                <a:lnTo>
                  <a:pt x="7643622" y="0"/>
                </a:lnTo>
                <a:close/>
              </a:path>
            </a:pathLst>
          </a:custGeom>
          <a:solidFill>
            <a:srgbClr val="7E7E7E"/>
          </a:solidFill>
        </p:spPr>
        <p:txBody>
          <a:bodyPr wrap="square" lIns="0" tIns="0" rIns="0" bIns="0" rtlCol="0"/>
          <a:lstStyle/>
          <a:p>
            <a:endParaRPr/>
          </a:p>
        </p:txBody>
      </p:sp>
      <p:sp>
        <p:nvSpPr>
          <p:cNvPr id="13" name="object 10">
            <a:extLst>
              <a:ext uri="{FF2B5EF4-FFF2-40B4-BE49-F238E27FC236}">
                <a16:creationId xmlns:a16="http://schemas.microsoft.com/office/drawing/2014/main" id="{2FE175F1-CAAD-3DF2-5BA2-873C1216DBD8}"/>
              </a:ext>
            </a:extLst>
          </p:cNvPr>
          <p:cNvSpPr/>
          <p:nvPr/>
        </p:nvSpPr>
        <p:spPr>
          <a:xfrm>
            <a:off x="849630" y="2907029"/>
            <a:ext cx="7836534" cy="1156970"/>
          </a:xfrm>
          <a:custGeom>
            <a:avLst/>
            <a:gdLst/>
            <a:ahLst/>
            <a:cxnLst/>
            <a:rect l="l" t="t" r="r" b="b"/>
            <a:pathLst>
              <a:path w="7836534" h="1156970">
                <a:moveTo>
                  <a:pt x="0" y="192786"/>
                </a:moveTo>
                <a:lnTo>
                  <a:pt x="5091" y="148596"/>
                </a:lnTo>
                <a:lnTo>
                  <a:pt x="19594" y="108024"/>
                </a:lnTo>
                <a:lnTo>
                  <a:pt x="42351" y="72227"/>
                </a:lnTo>
                <a:lnTo>
                  <a:pt x="72206" y="42367"/>
                </a:lnTo>
                <a:lnTo>
                  <a:pt x="108001" y="19603"/>
                </a:lnTo>
                <a:lnTo>
                  <a:pt x="148580" y="5094"/>
                </a:lnTo>
                <a:lnTo>
                  <a:pt x="192785" y="0"/>
                </a:lnTo>
                <a:lnTo>
                  <a:pt x="7643622" y="0"/>
                </a:lnTo>
                <a:lnTo>
                  <a:pt x="7687811" y="5094"/>
                </a:lnTo>
                <a:lnTo>
                  <a:pt x="7728383" y="19603"/>
                </a:lnTo>
                <a:lnTo>
                  <a:pt x="7764180" y="42367"/>
                </a:lnTo>
                <a:lnTo>
                  <a:pt x="7794040" y="72227"/>
                </a:lnTo>
                <a:lnTo>
                  <a:pt x="7816804" y="108024"/>
                </a:lnTo>
                <a:lnTo>
                  <a:pt x="7831313" y="148596"/>
                </a:lnTo>
                <a:lnTo>
                  <a:pt x="7836408" y="192786"/>
                </a:lnTo>
                <a:lnTo>
                  <a:pt x="7836408" y="963930"/>
                </a:lnTo>
                <a:lnTo>
                  <a:pt x="7831313" y="1008119"/>
                </a:lnTo>
                <a:lnTo>
                  <a:pt x="7816804" y="1048691"/>
                </a:lnTo>
                <a:lnTo>
                  <a:pt x="7794040" y="1084488"/>
                </a:lnTo>
                <a:lnTo>
                  <a:pt x="7764180" y="1114348"/>
                </a:lnTo>
                <a:lnTo>
                  <a:pt x="7728383" y="1137112"/>
                </a:lnTo>
                <a:lnTo>
                  <a:pt x="7687811" y="1151621"/>
                </a:lnTo>
                <a:lnTo>
                  <a:pt x="7643622" y="1156716"/>
                </a:lnTo>
                <a:lnTo>
                  <a:pt x="192785" y="1156716"/>
                </a:lnTo>
                <a:lnTo>
                  <a:pt x="148580" y="1151621"/>
                </a:lnTo>
                <a:lnTo>
                  <a:pt x="108001" y="1137112"/>
                </a:lnTo>
                <a:lnTo>
                  <a:pt x="72206" y="1114348"/>
                </a:lnTo>
                <a:lnTo>
                  <a:pt x="42351" y="1084488"/>
                </a:lnTo>
                <a:lnTo>
                  <a:pt x="19594" y="1048691"/>
                </a:lnTo>
                <a:lnTo>
                  <a:pt x="5091" y="1008119"/>
                </a:lnTo>
                <a:lnTo>
                  <a:pt x="0" y="963930"/>
                </a:lnTo>
                <a:lnTo>
                  <a:pt x="0" y="192786"/>
                </a:lnTo>
                <a:close/>
              </a:path>
            </a:pathLst>
          </a:custGeom>
          <a:ln w="25908">
            <a:solidFill>
              <a:srgbClr val="FFFFFF"/>
            </a:solidFill>
          </a:ln>
        </p:spPr>
        <p:txBody>
          <a:bodyPr wrap="square" lIns="0" tIns="0" rIns="0" bIns="0" rtlCol="0"/>
          <a:lstStyle/>
          <a:p>
            <a:endParaRPr/>
          </a:p>
        </p:txBody>
      </p:sp>
      <p:sp>
        <p:nvSpPr>
          <p:cNvPr id="14" name="object 11">
            <a:extLst>
              <a:ext uri="{FF2B5EF4-FFF2-40B4-BE49-F238E27FC236}">
                <a16:creationId xmlns:a16="http://schemas.microsoft.com/office/drawing/2014/main" id="{D691D6EA-FC4E-47D3-E6D4-B7B3444CE860}"/>
              </a:ext>
            </a:extLst>
          </p:cNvPr>
          <p:cNvSpPr/>
          <p:nvPr/>
        </p:nvSpPr>
        <p:spPr>
          <a:xfrm>
            <a:off x="457962" y="5369814"/>
            <a:ext cx="8229600" cy="756285"/>
          </a:xfrm>
          <a:custGeom>
            <a:avLst/>
            <a:gdLst/>
            <a:ahLst/>
            <a:cxnLst/>
            <a:rect l="l" t="t" r="r" b="b"/>
            <a:pathLst>
              <a:path w="8229600" h="756285">
                <a:moveTo>
                  <a:pt x="0" y="755904"/>
                </a:moveTo>
                <a:lnTo>
                  <a:pt x="8229600" y="755904"/>
                </a:lnTo>
                <a:lnTo>
                  <a:pt x="8229600" y="0"/>
                </a:lnTo>
                <a:lnTo>
                  <a:pt x="0" y="0"/>
                </a:lnTo>
                <a:lnTo>
                  <a:pt x="0" y="755904"/>
                </a:lnTo>
                <a:close/>
              </a:path>
            </a:pathLst>
          </a:custGeom>
          <a:ln w="25908">
            <a:solidFill>
              <a:srgbClr val="000000"/>
            </a:solidFill>
          </a:ln>
        </p:spPr>
        <p:txBody>
          <a:bodyPr wrap="square" lIns="0" tIns="0" rIns="0" bIns="0" rtlCol="0"/>
          <a:lstStyle/>
          <a:p>
            <a:endParaRPr/>
          </a:p>
        </p:txBody>
      </p:sp>
      <p:sp>
        <p:nvSpPr>
          <p:cNvPr id="15" name="object 12">
            <a:extLst>
              <a:ext uri="{FF2B5EF4-FFF2-40B4-BE49-F238E27FC236}">
                <a16:creationId xmlns:a16="http://schemas.microsoft.com/office/drawing/2014/main" id="{952172CA-210C-3AB5-7DB0-935FB6BABD4F}"/>
              </a:ext>
            </a:extLst>
          </p:cNvPr>
          <p:cNvSpPr/>
          <p:nvPr/>
        </p:nvSpPr>
        <p:spPr>
          <a:xfrm>
            <a:off x="849630" y="4539234"/>
            <a:ext cx="7836534" cy="1274445"/>
          </a:xfrm>
          <a:custGeom>
            <a:avLst/>
            <a:gdLst/>
            <a:ahLst/>
            <a:cxnLst/>
            <a:rect l="l" t="t" r="r" b="b"/>
            <a:pathLst>
              <a:path w="7836534" h="1274445">
                <a:moveTo>
                  <a:pt x="7624064" y="0"/>
                </a:moveTo>
                <a:lnTo>
                  <a:pt x="212344" y="0"/>
                </a:lnTo>
                <a:lnTo>
                  <a:pt x="163656" y="5610"/>
                </a:lnTo>
                <a:lnTo>
                  <a:pt x="118961" y="21592"/>
                </a:lnTo>
                <a:lnTo>
                  <a:pt x="79534" y="46666"/>
                </a:lnTo>
                <a:lnTo>
                  <a:pt x="46650" y="79556"/>
                </a:lnTo>
                <a:lnTo>
                  <a:pt x="21583" y="118983"/>
                </a:lnTo>
                <a:lnTo>
                  <a:pt x="5608" y="163672"/>
                </a:lnTo>
                <a:lnTo>
                  <a:pt x="0" y="212344"/>
                </a:lnTo>
                <a:lnTo>
                  <a:pt x="0" y="1061720"/>
                </a:lnTo>
                <a:lnTo>
                  <a:pt x="5608" y="1110407"/>
                </a:lnTo>
                <a:lnTo>
                  <a:pt x="21583" y="1155102"/>
                </a:lnTo>
                <a:lnTo>
                  <a:pt x="46650" y="1194529"/>
                </a:lnTo>
                <a:lnTo>
                  <a:pt x="79534" y="1227413"/>
                </a:lnTo>
                <a:lnTo>
                  <a:pt x="118961" y="1252480"/>
                </a:lnTo>
                <a:lnTo>
                  <a:pt x="163656" y="1268455"/>
                </a:lnTo>
                <a:lnTo>
                  <a:pt x="212344" y="1274064"/>
                </a:lnTo>
                <a:lnTo>
                  <a:pt x="7624064" y="1274064"/>
                </a:lnTo>
                <a:lnTo>
                  <a:pt x="7672735" y="1268455"/>
                </a:lnTo>
                <a:lnTo>
                  <a:pt x="7717424" y="1252480"/>
                </a:lnTo>
                <a:lnTo>
                  <a:pt x="7756851" y="1227413"/>
                </a:lnTo>
                <a:lnTo>
                  <a:pt x="7789741" y="1194529"/>
                </a:lnTo>
                <a:lnTo>
                  <a:pt x="7814815" y="1155102"/>
                </a:lnTo>
                <a:lnTo>
                  <a:pt x="7830797" y="1110407"/>
                </a:lnTo>
                <a:lnTo>
                  <a:pt x="7836408" y="1061720"/>
                </a:lnTo>
                <a:lnTo>
                  <a:pt x="7836408" y="212344"/>
                </a:lnTo>
                <a:lnTo>
                  <a:pt x="7830797" y="163672"/>
                </a:lnTo>
                <a:lnTo>
                  <a:pt x="7814815" y="118983"/>
                </a:lnTo>
                <a:lnTo>
                  <a:pt x="7789741" y="79556"/>
                </a:lnTo>
                <a:lnTo>
                  <a:pt x="7756851" y="46666"/>
                </a:lnTo>
                <a:lnTo>
                  <a:pt x="7717424" y="21592"/>
                </a:lnTo>
                <a:lnTo>
                  <a:pt x="7672735" y="5610"/>
                </a:lnTo>
                <a:lnTo>
                  <a:pt x="7624064" y="0"/>
                </a:lnTo>
                <a:close/>
              </a:path>
            </a:pathLst>
          </a:custGeom>
          <a:solidFill>
            <a:srgbClr val="000000"/>
          </a:solidFill>
        </p:spPr>
        <p:txBody>
          <a:bodyPr wrap="square" lIns="0" tIns="0" rIns="0" bIns="0" rtlCol="0"/>
          <a:lstStyle/>
          <a:p>
            <a:endParaRPr/>
          </a:p>
        </p:txBody>
      </p:sp>
      <p:sp>
        <p:nvSpPr>
          <p:cNvPr id="16" name="object 13">
            <a:extLst>
              <a:ext uri="{FF2B5EF4-FFF2-40B4-BE49-F238E27FC236}">
                <a16:creationId xmlns:a16="http://schemas.microsoft.com/office/drawing/2014/main" id="{2B4C7DBD-01FD-F821-29AC-F2131D17697F}"/>
              </a:ext>
            </a:extLst>
          </p:cNvPr>
          <p:cNvSpPr/>
          <p:nvPr/>
        </p:nvSpPr>
        <p:spPr>
          <a:xfrm>
            <a:off x="849630" y="4539234"/>
            <a:ext cx="7836534" cy="1274445"/>
          </a:xfrm>
          <a:custGeom>
            <a:avLst/>
            <a:gdLst/>
            <a:ahLst/>
            <a:cxnLst/>
            <a:rect l="l" t="t" r="r" b="b"/>
            <a:pathLst>
              <a:path w="7836534" h="1274445">
                <a:moveTo>
                  <a:pt x="0" y="212344"/>
                </a:moveTo>
                <a:lnTo>
                  <a:pt x="5608" y="163672"/>
                </a:lnTo>
                <a:lnTo>
                  <a:pt x="21583" y="118983"/>
                </a:lnTo>
                <a:lnTo>
                  <a:pt x="46650" y="79556"/>
                </a:lnTo>
                <a:lnTo>
                  <a:pt x="79534" y="46666"/>
                </a:lnTo>
                <a:lnTo>
                  <a:pt x="118961" y="21592"/>
                </a:lnTo>
                <a:lnTo>
                  <a:pt x="163656" y="5610"/>
                </a:lnTo>
                <a:lnTo>
                  <a:pt x="212344" y="0"/>
                </a:lnTo>
                <a:lnTo>
                  <a:pt x="7624064" y="0"/>
                </a:lnTo>
                <a:lnTo>
                  <a:pt x="7672735" y="5610"/>
                </a:lnTo>
                <a:lnTo>
                  <a:pt x="7717424" y="21592"/>
                </a:lnTo>
                <a:lnTo>
                  <a:pt x="7756851" y="46666"/>
                </a:lnTo>
                <a:lnTo>
                  <a:pt x="7789741" y="79556"/>
                </a:lnTo>
                <a:lnTo>
                  <a:pt x="7814815" y="118983"/>
                </a:lnTo>
                <a:lnTo>
                  <a:pt x="7830797" y="163672"/>
                </a:lnTo>
                <a:lnTo>
                  <a:pt x="7836408" y="212344"/>
                </a:lnTo>
                <a:lnTo>
                  <a:pt x="7836408" y="1061720"/>
                </a:lnTo>
                <a:lnTo>
                  <a:pt x="7830797" y="1110407"/>
                </a:lnTo>
                <a:lnTo>
                  <a:pt x="7814815" y="1155102"/>
                </a:lnTo>
                <a:lnTo>
                  <a:pt x="7789741" y="1194529"/>
                </a:lnTo>
                <a:lnTo>
                  <a:pt x="7756851" y="1227413"/>
                </a:lnTo>
                <a:lnTo>
                  <a:pt x="7717424" y="1252480"/>
                </a:lnTo>
                <a:lnTo>
                  <a:pt x="7672735" y="1268455"/>
                </a:lnTo>
                <a:lnTo>
                  <a:pt x="7624064" y="1274064"/>
                </a:lnTo>
                <a:lnTo>
                  <a:pt x="212344" y="1274064"/>
                </a:lnTo>
                <a:lnTo>
                  <a:pt x="163656" y="1268455"/>
                </a:lnTo>
                <a:lnTo>
                  <a:pt x="118961" y="1252480"/>
                </a:lnTo>
                <a:lnTo>
                  <a:pt x="79534" y="1227413"/>
                </a:lnTo>
                <a:lnTo>
                  <a:pt x="46650" y="1194529"/>
                </a:lnTo>
                <a:lnTo>
                  <a:pt x="21583" y="1155102"/>
                </a:lnTo>
                <a:lnTo>
                  <a:pt x="5608" y="1110407"/>
                </a:lnTo>
                <a:lnTo>
                  <a:pt x="0" y="1061720"/>
                </a:lnTo>
                <a:lnTo>
                  <a:pt x="0" y="212344"/>
                </a:lnTo>
                <a:close/>
              </a:path>
            </a:pathLst>
          </a:custGeom>
          <a:ln w="25908">
            <a:solidFill>
              <a:srgbClr val="FFFFFF"/>
            </a:solidFill>
          </a:ln>
        </p:spPr>
        <p:txBody>
          <a:bodyPr wrap="square" lIns="0" tIns="0" rIns="0" bIns="0" rtlCol="0"/>
          <a:lstStyle/>
          <a:p>
            <a:endParaRPr/>
          </a:p>
        </p:txBody>
      </p:sp>
      <p:sp>
        <p:nvSpPr>
          <p:cNvPr id="17" name="object 14">
            <a:extLst>
              <a:ext uri="{FF2B5EF4-FFF2-40B4-BE49-F238E27FC236}">
                <a16:creationId xmlns:a16="http://schemas.microsoft.com/office/drawing/2014/main" id="{064296F7-53EE-6FCC-F190-E248C71B083A}"/>
              </a:ext>
            </a:extLst>
          </p:cNvPr>
          <p:cNvSpPr txBox="1"/>
          <p:nvPr/>
        </p:nvSpPr>
        <p:spPr>
          <a:xfrm>
            <a:off x="858899" y="1160778"/>
            <a:ext cx="7570598" cy="4717189"/>
          </a:xfrm>
          <a:prstGeom prst="rect">
            <a:avLst/>
          </a:prstGeom>
        </p:spPr>
        <p:txBody>
          <a:bodyPr vert="horz" wrap="square" lIns="0" tIns="73660" rIns="0" bIns="0" rtlCol="0">
            <a:spAutoFit/>
          </a:bodyPr>
          <a:lstStyle/>
          <a:p>
            <a:pPr marL="8890" algn="ctr">
              <a:lnSpc>
                <a:spcPct val="100000"/>
              </a:lnSpc>
              <a:spcBef>
                <a:spcPts val="580"/>
              </a:spcBef>
            </a:pPr>
            <a:r>
              <a:rPr sz="2000" b="1">
                <a:solidFill>
                  <a:srgbClr val="FFFFFF"/>
                </a:solidFill>
                <a:latin typeface="Arial"/>
                <a:cs typeface="Arial"/>
              </a:rPr>
              <a:t>KONUSU</a:t>
            </a:r>
            <a:endParaRPr sz="2000" b="1">
              <a:latin typeface="Arial"/>
              <a:cs typeface="Arial"/>
            </a:endParaRPr>
          </a:p>
          <a:p>
            <a:pPr marL="31115" marR="19050" algn="ctr">
              <a:lnSpc>
                <a:spcPct val="86300"/>
              </a:lnSpc>
              <a:spcBef>
                <a:spcPts val="805"/>
              </a:spcBef>
            </a:pPr>
            <a:r>
              <a:rPr sz="2000" spc="-5">
                <a:solidFill>
                  <a:schemeClr val="bg1">
                    <a:lumMod val="50000"/>
                  </a:schemeClr>
                </a:solidFill>
                <a:latin typeface="Arial"/>
                <a:cs typeface="Arial"/>
              </a:rPr>
              <a:t>Organizasyonların tasarım, </a:t>
            </a:r>
            <a:r>
              <a:rPr sz="2000">
                <a:solidFill>
                  <a:schemeClr val="bg1">
                    <a:lumMod val="50000"/>
                  </a:schemeClr>
                </a:solidFill>
                <a:latin typeface="Arial"/>
                <a:cs typeface="Arial"/>
              </a:rPr>
              <a:t>kuruluş ve </a:t>
            </a:r>
            <a:r>
              <a:rPr sz="2000" spc="-5">
                <a:solidFill>
                  <a:schemeClr val="bg1">
                    <a:lumMod val="50000"/>
                  </a:schemeClr>
                </a:solidFill>
                <a:latin typeface="Arial"/>
                <a:cs typeface="Arial"/>
              </a:rPr>
              <a:t>işletiminde karşılaşılan  </a:t>
            </a:r>
            <a:r>
              <a:rPr sz="2000">
                <a:solidFill>
                  <a:schemeClr val="bg1">
                    <a:lumMod val="50000"/>
                  </a:schemeClr>
                </a:solidFill>
                <a:latin typeface="Arial"/>
                <a:cs typeface="Arial"/>
              </a:rPr>
              <a:t>problemlerinin belirlenmesi, </a:t>
            </a:r>
            <a:r>
              <a:rPr sz="2000" b="1">
                <a:latin typeface="Arial"/>
                <a:cs typeface="Arial"/>
              </a:rPr>
              <a:t>modellenmesi </a:t>
            </a:r>
            <a:r>
              <a:rPr sz="2000" spc="-5">
                <a:solidFill>
                  <a:schemeClr val="bg1">
                    <a:lumMod val="50000"/>
                  </a:schemeClr>
                </a:solidFill>
                <a:latin typeface="Arial"/>
                <a:cs typeface="Arial"/>
              </a:rPr>
              <a:t>ve</a:t>
            </a:r>
            <a:r>
              <a:rPr sz="2000" spc="-5">
                <a:solidFill>
                  <a:srgbClr val="FFFFFF"/>
                </a:solidFill>
                <a:latin typeface="Arial"/>
                <a:cs typeface="Arial"/>
              </a:rPr>
              <a:t> </a:t>
            </a:r>
            <a:r>
              <a:rPr sz="2000" b="1">
                <a:latin typeface="Arial"/>
                <a:cs typeface="Arial"/>
              </a:rPr>
              <a:t>karar  </a:t>
            </a:r>
            <a:r>
              <a:rPr sz="2000">
                <a:solidFill>
                  <a:schemeClr val="bg1">
                    <a:lumMod val="50000"/>
                  </a:schemeClr>
                </a:solidFill>
                <a:latin typeface="Arial"/>
                <a:cs typeface="Arial"/>
              </a:rPr>
              <a:t>problemlerine</a:t>
            </a:r>
            <a:r>
              <a:rPr sz="2000">
                <a:solidFill>
                  <a:srgbClr val="FFFFFF"/>
                </a:solidFill>
                <a:latin typeface="Arial"/>
                <a:cs typeface="Arial"/>
              </a:rPr>
              <a:t> </a:t>
            </a:r>
            <a:r>
              <a:rPr sz="2000" b="1">
                <a:latin typeface="Arial"/>
                <a:cs typeface="Arial"/>
              </a:rPr>
              <a:t>optimum </a:t>
            </a:r>
            <a:r>
              <a:rPr sz="2000">
                <a:solidFill>
                  <a:schemeClr val="bg1">
                    <a:lumMod val="50000"/>
                  </a:schemeClr>
                </a:solidFill>
                <a:latin typeface="Arial"/>
                <a:cs typeface="Arial"/>
              </a:rPr>
              <a:t>çözümün</a:t>
            </a:r>
            <a:r>
              <a:rPr sz="2000" spc="-85">
                <a:solidFill>
                  <a:schemeClr val="bg1">
                    <a:lumMod val="50000"/>
                  </a:schemeClr>
                </a:solidFill>
                <a:latin typeface="Arial"/>
                <a:cs typeface="Arial"/>
              </a:rPr>
              <a:t> </a:t>
            </a:r>
            <a:r>
              <a:rPr sz="2000" spc="-5">
                <a:solidFill>
                  <a:schemeClr val="bg1">
                    <a:lumMod val="50000"/>
                  </a:schemeClr>
                </a:solidFill>
                <a:latin typeface="Arial"/>
                <a:cs typeface="Arial"/>
              </a:rPr>
              <a:t>aranması</a:t>
            </a:r>
            <a:endParaRPr sz="2000">
              <a:solidFill>
                <a:schemeClr val="bg1">
                  <a:lumMod val="50000"/>
                </a:schemeClr>
              </a:solidFill>
              <a:latin typeface="Arial"/>
              <a:cs typeface="Arial"/>
            </a:endParaRPr>
          </a:p>
          <a:p>
            <a:pPr>
              <a:lnSpc>
                <a:spcPct val="100000"/>
              </a:lnSpc>
            </a:pPr>
            <a:endParaRPr sz="2200">
              <a:latin typeface="Times New Roman"/>
              <a:cs typeface="Times New Roman"/>
            </a:endParaRPr>
          </a:p>
          <a:p>
            <a:pPr>
              <a:lnSpc>
                <a:spcPct val="100000"/>
              </a:lnSpc>
              <a:spcBef>
                <a:spcPts val="55"/>
              </a:spcBef>
            </a:pPr>
            <a:endParaRPr sz="1900">
              <a:latin typeface="Times New Roman"/>
              <a:cs typeface="Times New Roman"/>
            </a:endParaRPr>
          </a:p>
          <a:p>
            <a:pPr marL="4445" algn="ctr">
              <a:lnSpc>
                <a:spcPct val="100000"/>
              </a:lnSpc>
            </a:pPr>
            <a:r>
              <a:rPr sz="2000" spc="-20">
                <a:solidFill>
                  <a:srgbClr val="FFFFFF"/>
                </a:solidFill>
                <a:latin typeface="Arial"/>
                <a:cs typeface="Arial"/>
              </a:rPr>
              <a:t>YAKLAŞIMI</a:t>
            </a:r>
            <a:endParaRPr sz="2000">
              <a:latin typeface="Arial"/>
              <a:cs typeface="Arial"/>
            </a:endParaRPr>
          </a:p>
          <a:p>
            <a:pPr marL="3810" algn="ctr">
              <a:lnSpc>
                <a:spcPts val="2235"/>
              </a:lnSpc>
              <a:spcBef>
                <a:spcPts val="480"/>
              </a:spcBef>
            </a:pPr>
            <a:r>
              <a:rPr sz="2000">
                <a:solidFill>
                  <a:srgbClr val="FFFFFF"/>
                </a:solidFill>
                <a:latin typeface="Arial"/>
                <a:cs typeface="Arial"/>
              </a:rPr>
              <a:t>Probleme </a:t>
            </a:r>
            <a:r>
              <a:rPr sz="2000" spc="-5">
                <a:solidFill>
                  <a:srgbClr val="FFFFFF"/>
                </a:solidFill>
                <a:latin typeface="Arial"/>
                <a:cs typeface="Arial"/>
              </a:rPr>
              <a:t>ilişkin </a:t>
            </a:r>
            <a:r>
              <a:rPr sz="2000">
                <a:solidFill>
                  <a:srgbClr val="FFFFFF"/>
                </a:solidFill>
                <a:latin typeface="Arial"/>
                <a:cs typeface="Arial"/>
              </a:rPr>
              <a:t>tüm </a:t>
            </a:r>
            <a:r>
              <a:rPr sz="2000" spc="-5">
                <a:solidFill>
                  <a:srgbClr val="FFFFFF"/>
                </a:solidFill>
                <a:latin typeface="Arial"/>
                <a:cs typeface="Arial"/>
              </a:rPr>
              <a:t>öğeleri </a:t>
            </a:r>
            <a:r>
              <a:rPr sz="2000">
                <a:solidFill>
                  <a:srgbClr val="FFFFFF"/>
                </a:solidFill>
                <a:latin typeface="Arial"/>
                <a:cs typeface="Arial"/>
              </a:rPr>
              <a:t>göz </a:t>
            </a:r>
            <a:r>
              <a:rPr sz="2000" spc="-5">
                <a:solidFill>
                  <a:srgbClr val="FFFFFF"/>
                </a:solidFill>
                <a:latin typeface="Arial"/>
                <a:cs typeface="Arial"/>
              </a:rPr>
              <a:t>önüne alarak,</a:t>
            </a:r>
            <a:r>
              <a:rPr sz="2000" spc="-95">
                <a:solidFill>
                  <a:srgbClr val="FFFFFF"/>
                </a:solidFill>
                <a:latin typeface="Arial"/>
                <a:cs typeface="Arial"/>
              </a:rPr>
              <a:t> </a:t>
            </a:r>
            <a:r>
              <a:rPr sz="2000">
                <a:solidFill>
                  <a:srgbClr val="FFFFFF"/>
                </a:solidFill>
                <a:latin typeface="Arial"/>
                <a:cs typeface="Arial"/>
              </a:rPr>
              <a:t>farklı</a:t>
            </a:r>
            <a:endParaRPr sz="2000">
              <a:latin typeface="Arial"/>
              <a:cs typeface="Arial"/>
            </a:endParaRPr>
          </a:p>
          <a:p>
            <a:pPr marL="3175" algn="ctr">
              <a:lnSpc>
                <a:spcPts val="2235"/>
              </a:lnSpc>
            </a:pPr>
            <a:r>
              <a:rPr sz="2000" spc="-5">
                <a:solidFill>
                  <a:srgbClr val="FFFFFF"/>
                </a:solidFill>
                <a:latin typeface="Arial"/>
                <a:cs typeface="Arial"/>
              </a:rPr>
              <a:t>disiplinlerden oluşan ekiplerle, </a:t>
            </a:r>
            <a:r>
              <a:rPr sz="2000" spc="-5">
                <a:latin typeface="Arial"/>
                <a:cs typeface="Arial"/>
              </a:rPr>
              <a:t>bilimsel yöntemi</a:t>
            </a:r>
            <a:r>
              <a:rPr sz="2000" spc="-30">
                <a:latin typeface="Arial"/>
                <a:cs typeface="Arial"/>
              </a:rPr>
              <a:t> </a:t>
            </a:r>
            <a:r>
              <a:rPr sz="2000">
                <a:solidFill>
                  <a:srgbClr val="FFFFFF"/>
                </a:solidFill>
                <a:latin typeface="Arial"/>
                <a:cs typeface="Arial"/>
              </a:rPr>
              <a:t>izlemek.</a:t>
            </a:r>
            <a:endParaRPr sz="2000">
              <a:latin typeface="Arial"/>
              <a:cs typeface="Arial"/>
            </a:endParaRPr>
          </a:p>
          <a:p>
            <a:pPr>
              <a:lnSpc>
                <a:spcPct val="100000"/>
              </a:lnSpc>
            </a:pPr>
            <a:endParaRPr sz="2200">
              <a:latin typeface="Times New Roman"/>
              <a:cs typeface="Times New Roman"/>
            </a:endParaRPr>
          </a:p>
          <a:p>
            <a:pPr>
              <a:lnSpc>
                <a:spcPct val="100000"/>
              </a:lnSpc>
              <a:spcBef>
                <a:spcPts val="45"/>
              </a:spcBef>
            </a:pPr>
            <a:endParaRPr sz="2050">
              <a:latin typeface="Times New Roman"/>
              <a:cs typeface="Times New Roman"/>
            </a:endParaRPr>
          </a:p>
          <a:p>
            <a:pPr marL="4445" algn="ctr">
              <a:lnSpc>
                <a:spcPct val="100000"/>
              </a:lnSpc>
            </a:pPr>
            <a:r>
              <a:rPr sz="2000">
                <a:solidFill>
                  <a:srgbClr val="FFFFFF"/>
                </a:solidFill>
                <a:latin typeface="Arial"/>
                <a:cs typeface="Arial"/>
              </a:rPr>
              <a:t>AMACI</a:t>
            </a:r>
            <a:endParaRPr sz="2000">
              <a:latin typeface="Arial"/>
              <a:cs typeface="Arial"/>
            </a:endParaRPr>
          </a:p>
          <a:p>
            <a:pPr marL="12700" marR="5080" algn="ctr">
              <a:lnSpc>
                <a:spcPct val="86300"/>
              </a:lnSpc>
              <a:spcBef>
                <a:spcPts val="810"/>
              </a:spcBef>
            </a:pPr>
            <a:r>
              <a:rPr sz="2000">
                <a:solidFill>
                  <a:srgbClr val="FFFFFF"/>
                </a:solidFill>
                <a:latin typeface="Arial"/>
                <a:cs typeface="Arial"/>
              </a:rPr>
              <a:t>Yönetimin </a:t>
            </a:r>
            <a:r>
              <a:rPr sz="2000" spc="-5">
                <a:solidFill>
                  <a:srgbClr val="FFFFFF"/>
                </a:solidFill>
                <a:latin typeface="Arial"/>
                <a:cs typeface="Arial"/>
              </a:rPr>
              <a:t>politika ve kararlarının bilimsel olarak belirlemesine  </a:t>
            </a:r>
            <a:r>
              <a:rPr sz="2000">
                <a:solidFill>
                  <a:srgbClr val="FFFFFF"/>
                </a:solidFill>
                <a:latin typeface="Arial"/>
                <a:cs typeface="Arial"/>
              </a:rPr>
              <a:t>yardımcı </a:t>
            </a:r>
            <a:r>
              <a:rPr sz="2000" spc="-5">
                <a:solidFill>
                  <a:srgbClr val="FFFFFF"/>
                </a:solidFill>
                <a:latin typeface="Arial"/>
                <a:cs typeface="Arial"/>
              </a:rPr>
              <a:t>olmak, böylece </a:t>
            </a:r>
            <a:r>
              <a:rPr sz="2000">
                <a:solidFill>
                  <a:srgbClr val="FFFFFF"/>
                </a:solidFill>
                <a:latin typeface="Arial"/>
                <a:cs typeface="Arial"/>
              </a:rPr>
              <a:t>yönetsel kararların </a:t>
            </a:r>
            <a:r>
              <a:rPr sz="2000" spc="-10">
                <a:solidFill>
                  <a:srgbClr val="FFFFFF"/>
                </a:solidFill>
                <a:latin typeface="Arial"/>
                <a:cs typeface="Arial"/>
              </a:rPr>
              <a:t>tutarlılık </a:t>
            </a:r>
            <a:r>
              <a:rPr sz="2000">
                <a:solidFill>
                  <a:srgbClr val="FFFFFF"/>
                </a:solidFill>
                <a:latin typeface="Arial"/>
                <a:cs typeface="Arial"/>
              </a:rPr>
              <a:t>ve  </a:t>
            </a:r>
            <a:r>
              <a:rPr sz="2000" spc="-5">
                <a:solidFill>
                  <a:srgbClr val="FFFFFF"/>
                </a:solidFill>
                <a:latin typeface="Arial"/>
                <a:cs typeface="Arial"/>
              </a:rPr>
              <a:t>uygulanabilirliğini</a:t>
            </a:r>
            <a:r>
              <a:rPr sz="2000" spc="-35">
                <a:solidFill>
                  <a:srgbClr val="FFFFFF"/>
                </a:solidFill>
                <a:latin typeface="Arial"/>
                <a:cs typeface="Arial"/>
              </a:rPr>
              <a:t> </a:t>
            </a:r>
            <a:r>
              <a:rPr sz="2000" spc="-5">
                <a:solidFill>
                  <a:srgbClr val="FFFFFF"/>
                </a:solidFill>
                <a:latin typeface="Arial"/>
                <a:cs typeface="Arial"/>
              </a:rPr>
              <a:t>arttırmak.</a:t>
            </a:r>
            <a:endParaRPr sz="2000">
              <a:latin typeface="Arial"/>
              <a:cs typeface="Arial"/>
            </a:endParaRPr>
          </a:p>
        </p:txBody>
      </p:sp>
      <p:sp>
        <p:nvSpPr>
          <p:cNvPr id="18" name="object 15">
            <a:extLst>
              <a:ext uri="{FF2B5EF4-FFF2-40B4-BE49-F238E27FC236}">
                <a16:creationId xmlns:a16="http://schemas.microsoft.com/office/drawing/2014/main" id="{AA0A1198-B9A6-36C4-6D4A-6FEB87C158C2}"/>
              </a:ext>
            </a:extLst>
          </p:cNvPr>
          <p:cNvSpPr txBox="1">
            <a:spLocks/>
          </p:cNvSpPr>
          <p:nvPr/>
        </p:nvSpPr>
        <p:spPr>
          <a:xfrm>
            <a:off x="8429497" y="6291877"/>
            <a:ext cx="191134" cy="167004"/>
          </a:xfrm>
          <a:prstGeom prst="rect">
            <a:avLst/>
          </a:prstGeom>
        </p:spPr>
        <p:txBody>
          <a:bodyPr vert="horz" wrap="square" lIns="0" tIns="0" rIns="0" bIns="0"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25400"/>
            <a:fld id="{81D60167-4931-47E6-BA6A-407CBD079E47}" type="slidenum">
              <a:rPr lang="tr-TR" spc="-5" smtClean="0"/>
              <a:pPr marL="25400"/>
              <a:t>11</a:t>
            </a:fld>
            <a:endParaRPr lang="tr-TR" spc="-5"/>
          </a:p>
        </p:txBody>
      </p:sp>
    </p:spTree>
    <p:extLst>
      <p:ext uri="{BB962C8B-B14F-4D97-AF65-F5344CB8AC3E}">
        <p14:creationId xmlns:p14="http://schemas.microsoft.com/office/powerpoint/2010/main" val="324943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Başlık 2">
            <a:extLst>
              <a:ext uri="{FF2B5EF4-FFF2-40B4-BE49-F238E27FC236}">
                <a16:creationId xmlns:a16="http://schemas.microsoft.com/office/drawing/2014/main" id="{1DCD20F0-C03A-A6E4-4DFD-75BFB4379061}"/>
              </a:ext>
            </a:extLst>
          </p:cNvPr>
          <p:cNvSpPr>
            <a:spLocks noGrp="1"/>
          </p:cNvSpPr>
          <p:nvPr>
            <p:ph type="title"/>
          </p:nvPr>
        </p:nvSpPr>
        <p:spPr/>
        <p:txBody>
          <a:bodyPr/>
          <a:lstStyle/>
          <a:p>
            <a:r>
              <a:rPr lang="tr-TR"/>
              <a:t>Bilimsel Yöntemin</a:t>
            </a:r>
            <a:r>
              <a:rPr lang="tr-TR" spc="-80"/>
              <a:t> </a:t>
            </a:r>
            <a:r>
              <a:rPr lang="tr-TR"/>
              <a:t>Aşamaları</a:t>
            </a:r>
          </a:p>
        </p:txBody>
      </p:sp>
      <p:sp>
        <p:nvSpPr>
          <p:cNvPr id="4" name="object 5">
            <a:extLst>
              <a:ext uri="{FF2B5EF4-FFF2-40B4-BE49-F238E27FC236}">
                <a16:creationId xmlns:a16="http://schemas.microsoft.com/office/drawing/2014/main" id="{030F8CE8-4790-0549-DBD3-CD957A83EE3B}"/>
              </a:ext>
            </a:extLst>
          </p:cNvPr>
          <p:cNvSpPr txBox="1"/>
          <p:nvPr/>
        </p:nvSpPr>
        <p:spPr>
          <a:xfrm>
            <a:off x="2483768" y="1700808"/>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936625">
              <a:lnSpc>
                <a:spcPct val="100000"/>
              </a:lnSpc>
              <a:spcBef>
                <a:spcPts val="360"/>
              </a:spcBef>
            </a:pPr>
            <a:r>
              <a:rPr sz="1600" spc="-5">
                <a:latin typeface="Tahoma"/>
                <a:cs typeface="Tahoma"/>
              </a:rPr>
              <a:t>Problemin </a:t>
            </a:r>
            <a:r>
              <a:rPr sz="1600" spc="-10">
                <a:latin typeface="Tahoma"/>
                <a:cs typeface="Tahoma"/>
              </a:rPr>
              <a:t>fark</a:t>
            </a:r>
            <a:r>
              <a:rPr sz="1600" spc="45">
                <a:latin typeface="Tahoma"/>
                <a:cs typeface="Tahoma"/>
              </a:rPr>
              <a:t> </a:t>
            </a:r>
            <a:r>
              <a:rPr sz="1600" spc="-5">
                <a:latin typeface="Tahoma"/>
                <a:cs typeface="Tahoma"/>
              </a:rPr>
              <a:t>edilmesi</a:t>
            </a:r>
            <a:endParaRPr sz="1600">
              <a:latin typeface="Tahoma"/>
              <a:cs typeface="Tahoma"/>
            </a:endParaRPr>
          </a:p>
        </p:txBody>
      </p:sp>
      <p:sp>
        <p:nvSpPr>
          <p:cNvPr id="5" name="object 6">
            <a:extLst>
              <a:ext uri="{FF2B5EF4-FFF2-40B4-BE49-F238E27FC236}">
                <a16:creationId xmlns:a16="http://schemas.microsoft.com/office/drawing/2014/main" id="{04272B2F-DBB1-EF30-AD95-05F7620C2F06}"/>
              </a:ext>
            </a:extLst>
          </p:cNvPr>
          <p:cNvSpPr txBox="1"/>
          <p:nvPr/>
        </p:nvSpPr>
        <p:spPr>
          <a:xfrm>
            <a:off x="2483768" y="2451886"/>
            <a:ext cx="3959225" cy="335915"/>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912494">
              <a:lnSpc>
                <a:spcPct val="100000"/>
              </a:lnSpc>
              <a:spcBef>
                <a:spcPts val="360"/>
              </a:spcBef>
            </a:pPr>
            <a:r>
              <a:rPr sz="1600" spc="-5">
                <a:latin typeface="Tahoma"/>
                <a:cs typeface="Tahoma"/>
              </a:rPr>
              <a:t>Problemin</a:t>
            </a:r>
            <a:r>
              <a:rPr sz="1600" spc="10">
                <a:latin typeface="Tahoma"/>
                <a:cs typeface="Tahoma"/>
              </a:rPr>
              <a:t> </a:t>
            </a:r>
            <a:r>
              <a:rPr sz="1600" spc="-5">
                <a:latin typeface="Tahoma"/>
                <a:cs typeface="Tahoma"/>
              </a:rPr>
              <a:t>tanımlanması</a:t>
            </a:r>
            <a:endParaRPr sz="1600">
              <a:latin typeface="Tahoma"/>
              <a:cs typeface="Tahoma"/>
            </a:endParaRPr>
          </a:p>
        </p:txBody>
      </p:sp>
      <p:sp>
        <p:nvSpPr>
          <p:cNvPr id="6" name="object 7">
            <a:extLst>
              <a:ext uri="{FF2B5EF4-FFF2-40B4-BE49-F238E27FC236}">
                <a16:creationId xmlns:a16="http://schemas.microsoft.com/office/drawing/2014/main" id="{E45BA627-A915-0CC9-2520-CF61EF0D67CE}"/>
              </a:ext>
            </a:extLst>
          </p:cNvPr>
          <p:cNvSpPr txBox="1"/>
          <p:nvPr/>
        </p:nvSpPr>
        <p:spPr>
          <a:xfrm>
            <a:off x="2483768" y="3203091"/>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880110">
              <a:lnSpc>
                <a:spcPct val="100000"/>
              </a:lnSpc>
              <a:spcBef>
                <a:spcPts val="360"/>
              </a:spcBef>
            </a:pPr>
            <a:r>
              <a:rPr sz="1600" spc="-5">
                <a:latin typeface="Tahoma"/>
                <a:cs typeface="Tahoma"/>
              </a:rPr>
              <a:t>Çözüm </a:t>
            </a:r>
            <a:r>
              <a:rPr sz="1600" spc="-10">
                <a:latin typeface="Tahoma"/>
                <a:cs typeface="Tahoma"/>
              </a:rPr>
              <a:t>yollarının</a:t>
            </a:r>
            <a:r>
              <a:rPr sz="1600" spc="50">
                <a:latin typeface="Tahoma"/>
                <a:cs typeface="Tahoma"/>
              </a:rPr>
              <a:t> </a:t>
            </a:r>
            <a:r>
              <a:rPr sz="1600" spc="-5">
                <a:latin typeface="Tahoma"/>
                <a:cs typeface="Tahoma"/>
              </a:rPr>
              <a:t>tahmini</a:t>
            </a:r>
            <a:endParaRPr sz="1600">
              <a:latin typeface="Tahoma"/>
              <a:cs typeface="Tahoma"/>
            </a:endParaRPr>
          </a:p>
        </p:txBody>
      </p:sp>
      <p:sp>
        <p:nvSpPr>
          <p:cNvPr id="7" name="object 8">
            <a:extLst>
              <a:ext uri="{FF2B5EF4-FFF2-40B4-BE49-F238E27FC236}">
                <a16:creationId xmlns:a16="http://schemas.microsoft.com/office/drawing/2014/main" id="{B59286E7-DE04-0525-7DA0-48EDAA4D1843}"/>
              </a:ext>
            </a:extLst>
          </p:cNvPr>
          <p:cNvSpPr txBox="1"/>
          <p:nvPr/>
        </p:nvSpPr>
        <p:spPr>
          <a:xfrm>
            <a:off x="2483768" y="3954169"/>
            <a:ext cx="3959225" cy="335915"/>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6355" rIns="0" bIns="0" rtlCol="0">
            <a:spAutoFit/>
          </a:bodyPr>
          <a:lstStyle/>
          <a:p>
            <a:pPr marL="448945">
              <a:lnSpc>
                <a:spcPct val="100000"/>
              </a:lnSpc>
              <a:spcBef>
                <a:spcPts val="365"/>
              </a:spcBef>
            </a:pPr>
            <a:r>
              <a:rPr sz="1600" spc="-10">
                <a:latin typeface="Tahoma"/>
                <a:cs typeface="Tahoma"/>
              </a:rPr>
              <a:t>Araştırma yönteminin</a:t>
            </a:r>
            <a:r>
              <a:rPr sz="1600" spc="60">
                <a:latin typeface="Tahoma"/>
                <a:cs typeface="Tahoma"/>
              </a:rPr>
              <a:t> </a:t>
            </a:r>
            <a:r>
              <a:rPr sz="1600" spc="-10">
                <a:latin typeface="Tahoma"/>
                <a:cs typeface="Tahoma"/>
              </a:rPr>
              <a:t>geliştirilmesi</a:t>
            </a:r>
            <a:endParaRPr sz="1600">
              <a:latin typeface="Tahoma"/>
              <a:cs typeface="Tahoma"/>
            </a:endParaRPr>
          </a:p>
        </p:txBody>
      </p:sp>
      <p:sp>
        <p:nvSpPr>
          <p:cNvPr id="8" name="object 9">
            <a:extLst>
              <a:ext uri="{FF2B5EF4-FFF2-40B4-BE49-F238E27FC236}">
                <a16:creationId xmlns:a16="http://schemas.microsoft.com/office/drawing/2014/main" id="{30359BC3-6A7D-B7FE-59ED-23871170F2C4}"/>
              </a:ext>
            </a:extLst>
          </p:cNvPr>
          <p:cNvSpPr txBox="1"/>
          <p:nvPr/>
        </p:nvSpPr>
        <p:spPr>
          <a:xfrm>
            <a:off x="2483768" y="4705374"/>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6355" rIns="0" bIns="0" rtlCol="0">
            <a:spAutoFit/>
          </a:bodyPr>
          <a:lstStyle/>
          <a:p>
            <a:pPr marL="657860">
              <a:lnSpc>
                <a:spcPct val="100000"/>
              </a:lnSpc>
              <a:spcBef>
                <a:spcPts val="365"/>
              </a:spcBef>
            </a:pPr>
            <a:r>
              <a:rPr sz="1600" spc="-20">
                <a:latin typeface="Tahoma"/>
                <a:cs typeface="Tahoma"/>
              </a:rPr>
              <a:t>Verilerin </a:t>
            </a:r>
            <a:r>
              <a:rPr sz="1600" spc="-10">
                <a:latin typeface="Tahoma"/>
                <a:cs typeface="Tahoma"/>
              </a:rPr>
              <a:t>toplanması ve</a:t>
            </a:r>
            <a:r>
              <a:rPr sz="1600" spc="50">
                <a:latin typeface="Tahoma"/>
                <a:cs typeface="Tahoma"/>
              </a:rPr>
              <a:t> </a:t>
            </a:r>
            <a:r>
              <a:rPr sz="1600" spc="-5">
                <a:latin typeface="Tahoma"/>
                <a:cs typeface="Tahoma"/>
              </a:rPr>
              <a:t>analizi</a:t>
            </a:r>
            <a:endParaRPr sz="1600">
              <a:latin typeface="Tahoma"/>
              <a:cs typeface="Tahoma"/>
            </a:endParaRPr>
          </a:p>
        </p:txBody>
      </p:sp>
      <p:sp>
        <p:nvSpPr>
          <p:cNvPr id="9" name="object 10">
            <a:extLst>
              <a:ext uri="{FF2B5EF4-FFF2-40B4-BE49-F238E27FC236}">
                <a16:creationId xmlns:a16="http://schemas.microsoft.com/office/drawing/2014/main" id="{FD32A719-ECCA-F4A5-0612-1990F763A208}"/>
              </a:ext>
            </a:extLst>
          </p:cNvPr>
          <p:cNvSpPr/>
          <p:nvPr/>
        </p:nvSpPr>
        <p:spPr>
          <a:xfrm>
            <a:off x="2483768" y="5394869"/>
            <a:ext cx="3959225" cy="335915"/>
          </a:xfrm>
          <a:custGeom>
            <a:avLst/>
            <a:gdLst/>
            <a:ahLst/>
            <a:cxnLst/>
            <a:rect l="l" t="t" r="r" b="b"/>
            <a:pathLst>
              <a:path w="3959225" h="335914">
                <a:moveTo>
                  <a:pt x="0" y="335318"/>
                </a:moveTo>
                <a:lnTo>
                  <a:pt x="3959225" y="335318"/>
                </a:lnTo>
                <a:lnTo>
                  <a:pt x="3959225" y="0"/>
                </a:lnTo>
                <a:lnTo>
                  <a:pt x="0" y="0"/>
                </a:lnTo>
                <a:lnTo>
                  <a:pt x="0" y="335318"/>
                </a:lnTo>
                <a:close/>
              </a:path>
            </a:pathLst>
          </a:custGeom>
          <a:solidFill>
            <a:srgbClr val="FFEEE7"/>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0" tIns="0" rIns="0" bIns="0" rtlCol="0"/>
          <a:lstStyle/>
          <a:p>
            <a:endParaRPr/>
          </a:p>
        </p:txBody>
      </p:sp>
      <p:sp>
        <p:nvSpPr>
          <p:cNvPr id="10" name="object 11">
            <a:extLst>
              <a:ext uri="{FF2B5EF4-FFF2-40B4-BE49-F238E27FC236}">
                <a16:creationId xmlns:a16="http://schemas.microsoft.com/office/drawing/2014/main" id="{67C3F640-122A-37A6-D41B-ECD618229F5E}"/>
              </a:ext>
            </a:extLst>
          </p:cNvPr>
          <p:cNvSpPr/>
          <p:nvPr/>
        </p:nvSpPr>
        <p:spPr>
          <a:xfrm>
            <a:off x="2483768" y="5388519"/>
            <a:ext cx="0" cy="348615"/>
          </a:xfrm>
          <a:custGeom>
            <a:avLst/>
            <a:gdLst/>
            <a:ahLst/>
            <a:cxnLst/>
            <a:rect l="l" t="t" r="r" b="b"/>
            <a:pathLst>
              <a:path h="348614">
                <a:moveTo>
                  <a:pt x="0" y="0"/>
                </a:moveTo>
                <a:lnTo>
                  <a:pt x="0" y="348018"/>
                </a:lnTo>
              </a:path>
            </a:pathLst>
          </a:custGeom>
          <a:ln w="12700">
            <a:solidFill>
              <a:srgbClr val="FF9900"/>
            </a:solidFill>
          </a:ln>
        </p:spPr>
        <p:txBody>
          <a:bodyPr wrap="square" lIns="0" tIns="0" rIns="0" bIns="0" rtlCol="0"/>
          <a:lstStyle/>
          <a:p>
            <a:endParaRPr/>
          </a:p>
        </p:txBody>
      </p:sp>
      <p:sp>
        <p:nvSpPr>
          <p:cNvPr id="11" name="object 12">
            <a:extLst>
              <a:ext uri="{FF2B5EF4-FFF2-40B4-BE49-F238E27FC236}">
                <a16:creationId xmlns:a16="http://schemas.microsoft.com/office/drawing/2014/main" id="{5C1A70E8-7289-8DE8-2378-BBA951AA2BB4}"/>
              </a:ext>
            </a:extLst>
          </p:cNvPr>
          <p:cNvSpPr/>
          <p:nvPr/>
        </p:nvSpPr>
        <p:spPr>
          <a:xfrm>
            <a:off x="6442993" y="5388519"/>
            <a:ext cx="0" cy="348615"/>
          </a:xfrm>
          <a:custGeom>
            <a:avLst/>
            <a:gdLst/>
            <a:ahLst/>
            <a:cxnLst/>
            <a:rect l="l" t="t" r="r" b="b"/>
            <a:pathLst>
              <a:path h="348614">
                <a:moveTo>
                  <a:pt x="0" y="0"/>
                </a:moveTo>
                <a:lnTo>
                  <a:pt x="0" y="348018"/>
                </a:lnTo>
              </a:path>
            </a:pathLst>
          </a:custGeom>
          <a:ln w="12700">
            <a:solidFill>
              <a:srgbClr val="FF9900"/>
            </a:solidFill>
          </a:ln>
        </p:spPr>
        <p:txBody>
          <a:bodyPr wrap="square" lIns="0" tIns="0" rIns="0" bIns="0" rtlCol="0"/>
          <a:lstStyle/>
          <a:p>
            <a:endParaRPr/>
          </a:p>
        </p:txBody>
      </p:sp>
      <p:sp>
        <p:nvSpPr>
          <p:cNvPr id="12" name="object 13">
            <a:extLst>
              <a:ext uri="{FF2B5EF4-FFF2-40B4-BE49-F238E27FC236}">
                <a16:creationId xmlns:a16="http://schemas.microsoft.com/office/drawing/2014/main" id="{E7FA2629-C6DF-435A-D96C-FBF71DD7BD25}"/>
              </a:ext>
            </a:extLst>
          </p:cNvPr>
          <p:cNvSpPr/>
          <p:nvPr/>
        </p:nvSpPr>
        <p:spPr>
          <a:xfrm>
            <a:off x="2477418" y="5388519"/>
            <a:ext cx="3971925" cy="12700"/>
          </a:xfrm>
          <a:custGeom>
            <a:avLst/>
            <a:gdLst/>
            <a:ahLst/>
            <a:cxnLst/>
            <a:rect l="l" t="t" r="r" b="b"/>
            <a:pathLst>
              <a:path w="3971925" h="12700">
                <a:moveTo>
                  <a:pt x="0" y="12699"/>
                </a:moveTo>
                <a:lnTo>
                  <a:pt x="3971925" y="12699"/>
                </a:lnTo>
                <a:lnTo>
                  <a:pt x="3971925" y="0"/>
                </a:lnTo>
                <a:lnTo>
                  <a:pt x="0" y="0"/>
                </a:lnTo>
                <a:lnTo>
                  <a:pt x="0" y="12699"/>
                </a:lnTo>
                <a:close/>
              </a:path>
            </a:pathLst>
          </a:custGeom>
          <a:solidFill>
            <a:srgbClr val="FF9900"/>
          </a:solidFill>
        </p:spPr>
        <p:txBody>
          <a:bodyPr wrap="square" lIns="0" tIns="0" rIns="0" bIns="0" rtlCol="0"/>
          <a:lstStyle/>
          <a:p>
            <a:endParaRPr/>
          </a:p>
        </p:txBody>
      </p:sp>
      <p:sp>
        <p:nvSpPr>
          <p:cNvPr id="13" name="object 14">
            <a:extLst>
              <a:ext uri="{FF2B5EF4-FFF2-40B4-BE49-F238E27FC236}">
                <a16:creationId xmlns:a16="http://schemas.microsoft.com/office/drawing/2014/main" id="{642C5EB8-6AFE-44F2-D822-DB16FA24F28A}"/>
              </a:ext>
            </a:extLst>
          </p:cNvPr>
          <p:cNvSpPr/>
          <p:nvPr/>
        </p:nvSpPr>
        <p:spPr>
          <a:xfrm>
            <a:off x="2477418" y="5730187"/>
            <a:ext cx="3971925" cy="0"/>
          </a:xfrm>
          <a:custGeom>
            <a:avLst/>
            <a:gdLst/>
            <a:ahLst/>
            <a:cxnLst/>
            <a:rect l="l" t="t" r="r" b="b"/>
            <a:pathLst>
              <a:path w="3971925">
                <a:moveTo>
                  <a:pt x="0" y="0"/>
                </a:moveTo>
                <a:lnTo>
                  <a:pt x="3971925" y="0"/>
                </a:lnTo>
              </a:path>
            </a:pathLst>
          </a:custGeom>
          <a:ln w="12700">
            <a:solidFill>
              <a:srgbClr val="FF9900"/>
            </a:solidFill>
          </a:ln>
        </p:spPr>
        <p:txBody>
          <a:bodyPr wrap="square" lIns="0" tIns="0" rIns="0" bIns="0" rtlCol="0"/>
          <a:lstStyle/>
          <a:p>
            <a:endParaRPr/>
          </a:p>
        </p:txBody>
      </p:sp>
      <p:sp>
        <p:nvSpPr>
          <p:cNvPr id="14" name="object 15">
            <a:extLst>
              <a:ext uri="{FF2B5EF4-FFF2-40B4-BE49-F238E27FC236}">
                <a16:creationId xmlns:a16="http://schemas.microsoft.com/office/drawing/2014/main" id="{86256F3E-D3FD-0ECF-3E26-CA72319D9078}"/>
              </a:ext>
            </a:extLst>
          </p:cNvPr>
          <p:cNvSpPr txBox="1"/>
          <p:nvPr/>
        </p:nvSpPr>
        <p:spPr>
          <a:xfrm>
            <a:off x="3241831" y="5429197"/>
            <a:ext cx="2442845" cy="269240"/>
          </a:xfrm>
          <a:prstGeom prst="rect">
            <a:avLst/>
          </a:prstGeom>
        </p:spPr>
        <p:txBody>
          <a:bodyPr vert="horz" wrap="square" lIns="0" tIns="12065" rIns="0" bIns="0" rtlCol="0">
            <a:spAutoFit/>
          </a:bodyPr>
          <a:lstStyle/>
          <a:p>
            <a:pPr marL="12700">
              <a:lnSpc>
                <a:spcPct val="100000"/>
              </a:lnSpc>
              <a:spcBef>
                <a:spcPts val="95"/>
              </a:spcBef>
            </a:pPr>
            <a:r>
              <a:rPr sz="1600" spc="-15">
                <a:latin typeface="Tahoma"/>
                <a:cs typeface="Tahoma"/>
              </a:rPr>
              <a:t>Karar </a:t>
            </a:r>
            <a:r>
              <a:rPr sz="1600" spc="-10">
                <a:latin typeface="Tahoma"/>
                <a:cs typeface="Tahoma"/>
              </a:rPr>
              <a:t>verme ve</a:t>
            </a:r>
            <a:r>
              <a:rPr sz="1600" spc="-55">
                <a:latin typeface="Tahoma"/>
                <a:cs typeface="Tahoma"/>
              </a:rPr>
              <a:t> </a:t>
            </a:r>
            <a:r>
              <a:rPr sz="1600" spc="-5">
                <a:latin typeface="Tahoma"/>
                <a:cs typeface="Tahoma"/>
              </a:rPr>
              <a:t>yorumlama</a:t>
            </a:r>
            <a:endParaRPr sz="1600">
              <a:latin typeface="Tahoma"/>
              <a:cs typeface="Tahoma"/>
            </a:endParaRPr>
          </a:p>
        </p:txBody>
      </p:sp>
      <p:sp>
        <p:nvSpPr>
          <p:cNvPr id="15" name="object 16">
            <a:extLst>
              <a:ext uri="{FF2B5EF4-FFF2-40B4-BE49-F238E27FC236}">
                <a16:creationId xmlns:a16="http://schemas.microsoft.com/office/drawing/2014/main" id="{C191694D-1AF1-B9A6-D551-0A9D736D7DE6}"/>
              </a:ext>
            </a:extLst>
          </p:cNvPr>
          <p:cNvSpPr/>
          <p:nvPr/>
        </p:nvSpPr>
        <p:spPr>
          <a:xfrm>
            <a:off x="4283105" y="2037739"/>
            <a:ext cx="289560" cy="398145"/>
          </a:xfrm>
          <a:custGeom>
            <a:avLst/>
            <a:gdLst/>
            <a:ahLst/>
            <a:cxnLst/>
            <a:rect l="l" t="t" r="r" b="b"/>
            <a:pathLst>
              <a:path w="289560" h="398144">
                <a:moveTo>
                  <a:pt x="289559" y="252984"/>
                </a:moveTo>
                <a:lnTo>
                  <a:pt x="0" y="252984"/>
                </a:lnTo>
                <a:lnTo>
                  <a:pt x="144779" y="397763"/>
                </a:lnTo>
                <a:lnTo>
                  <a:pt x="289559" y="252984"/>
                </a:lnTo>
                <a:close/>
              </a:path>
              <a:path w="289560" h="398144">
                <a:moveTo>
                  <a:pt x="217169" y="0"/>
                </a:moveTo>
                <a:lnTo>
                  <a:pt x="72389" y="0"/>
                </a:lnTo>
                <a:lnTo>
                  <a:pt x="72389" y="252984"/>
                </a:lnTo>
                <a:lnTo>
                  <a:pt x="217169" y="252984"/>
                </a:lnTo>
                <a:lnTo>
                  <a:pt x="217169" y="0"/>
                </a:lnTo>
                <a:close/>
              </a:path>
            </a:pathLst>
          </a:custGeom>
          <a:solidFill>
            <a:srgbClr val="FF9900"/>
          </a:solidFill>
        </p:spPr>
        <p:txBody>
          <a:bodyPr wrap="square" lIns="0" tIns="0" rIns="0" bIns="0" rtlCol="0"/>
          <a:lstStyle/>
          <a:p>
            <a:endParaRPr/>
          </a:p>
        </p:txBody>
      </p:sp>
      <p:sp>
        <p:nvSpPr>
          <p:cNvPr id="16" name="object 17">
            <a:extLst>
              <a:ext uri="{FF2B5EF4-FFF2-40B4-BE49-F238E27FC236}">
                <a16:creationId xmlns:a16="http://schemas.microsoft.com/office/drawing/2014/main" id="{E7B5DFCC-46FC-1652-DF2E-CB48998EBC5A}"/>
              </a:ext>
            </a:extLst>
          </p:cNvPr>
          <p:cNvSpPr/>
          <p:nvPr/>
        </p:nvSpPr>
        <p:spPr>
          <a:xfrm>
            <a:off x="4283105" y="2037739"/>
            <a:ext cx="289560" cy="398145"/>
          </a:xfrm>
          <a:custGeom>
            <a:avLst/>
            <a:gdLst/>
            <a:ahLst/>
            <a:cxnLst/>
            <a:rect l="l" t="t" r="r" b="b"/>
            <a:pathLst>
              <a:path w="289560" h="398144">
                <a:moveTo>
                  <a:pt x="0" y="252984"/>
                </a:moveTo>
                <a:lnTo>
                  <a:pt x="72389" y="252984"/>
                </a:lnTo>
                <a:lnTo>
                  <a:pt x="72389" y="0"/>
                </a:lnTo>
                <a:lnTo>
                  <a:pt x="217169" y="0"/>
                </a:lnTo>
                <a:lnTo>
                  <a:pt x="217169" y="252984"/>
                </a:lnTo>
                <a:lnTo>
                  <a:pt x="289559" y="252984"/>
                </a:lnTo>
                <a:lnTo>
                  <a:pt x="144779" y="397763"/>
                </a:lnTo>
                <a:lnTo>
                  <a:pt x="0" y="252984"/>
                </a:lnTo>
                <a:close/>
              </a:path>
            </a:pathLst>
          </a:custGeom>
          <a:ln w="25908">
            <a:solidFill>
              <a:srgbClr val="BB6E00"/>
            </a:solidFill>
          </a:ln>
        </p:spPr>
        <p:txBody>
          <a:bodyPr wrap="square" lIns="0" tIns="0" rIns="0" bIns="0" rtlCol="0"/>
          <a:lstStyle/>
          <a:p>
            <a:endParaRPr/>
          </a:p>
        </p:txBody>
      </p:sp>
      <p:sp>
        <p:nvSpPr>
          <p:cNvPr id="17" name="object 18">
            <a:extLst>
              <a:ext uri="{FF2B5EF4-FFF2-40B4-BE49-F238E27FC236}">
                <a16:creationId xmlns:a16="http://schemas.microsoft.com/office/drawing/2014/main" id="{F390A689-B71C-8398-E117-28CA1D2729CC}"/>
              </a:ext>
            </a:extLst>
          </p:cNvPr>
          <p:cNvSpPr/>
          <p:nvPr/>
        </p:nvSpPr>
        <p:spPr>
          <a:xfrm>
            <a:off x="4283105" y="5040019"/>
            <a:ext cx="289560" cy="398145"/>
          </a:xfrm>
          <a:custGeom>
            <a:avLst/>
            <a:gdLst/>
            <a:ahLst/>
            <a:cxnLst/>
            <a:rect l="l" t="t" r="r" b="b"/>
            <a:pathLst>
              <a:path w="289560" h="398145">
                <a:moveTo>
                  <a:pt x="289559" y="252984"/>
                </a:moveTo>
                <a:lnTo>
                  <a:pt x="0" y="252984"/>
                </a:lnTo>
                <a:lnTo>
                  <a:pt x="144779" y="397764"/>
                </a:lnTo>
                <a:lnTo>
                  <a:pt x="289559" y="252984"/>
                </a:lnTo>
                <a:close/>
              </a:path>
              <a:path w="289560" h="398145">
                <a:moveTo>
                  <a:pt x="217169" y="0"/>
                </a:moveTo>
                <a:lnTo>
                  <a:pt x="72389" y="0"/>
                </a:lnTo>
                <a:lnTo>
                  <a:pt x="72389" y="252984"/>
                </a:lnTo>
                <a:lnTo>
                  <a:pt x="217169" y="252984"/>
                </a:lnTo>
                <a:lnTo>
                  <a:pt x="217169" y="0"/>
                </a:lnTo>
                <a:close/>
              </a:path>
            </a:pathLst>
          </a:custGeom>
          <a:solidFill>
            <a:srgbClr val="FF9900"/>
          </a:solidFill>
        </p:spPr>
        <p:txBody>
          <a:bodyPr wrap="square" lIns="0" tIns="0" rIns="0" bIns="0" rtlCol="0"/>
          <a:lstStyle/>
          <a:p>
            <a:endParaRPr/>
          </a:p>
        </p:txBody>
      </p:sp>
      <p:sp>
        <p:nvSpPr>
          <p:cNvPr id="18" name="object 19">
            <a:extLst>
              <a:ext uri="{FF2B5EF4-FFF2-40B4-BE49-F238E27FC236}">
                <a16:creationId xmlns:a16="http://schemas.microsoft.com/office/drawing/2014/main" id="{1529D1DE-E08D-E2A8-3BAC-22685745F160}"/>
              </a:ext>
            </a:extLst>
          </p:cNvPr>
          <p:cNvSpPr/>
          <p:nvPr/>
        </p:nvSpPr>
        <p:spPr>
          <a:xfrm>
            <a:off x="4283105" y="5040019"/>
            <a:ext cx="289560" cy="398145"/>
          </a:xfrm>
          <a:custGeom>
            <a:avLst/>
            <a:gdLst/>
            <a:ahLst/>
            <a:cxnLst/>
            <a:rect l="l" t="t" r="r" b="b"/>
            <a:pathLst>
              <a:path w="289560" h="398145">
                <a:moveTo>
                  <a:pt x="0" y="252984"/>
                </a:moveTo>
                <a:lnTo>
                  <a:pt x="72389" y="252984"/>
                </a:lnTo>
                <a:lnTo>
                  <a:pt x="72389" y="0"/>
                </a:lnTo>
                <a:lnTo>
                  <a:pt x="217169" y="0"/>
                </a:lnTo>
                <a:lnTo>
                  <a:pt x="217169" y="252984"/>
                </a:lnTo>
                <a:lnTo>
                  <a:pt x="289559" y="252984"/>
                </a:lnTo>
                <a:lnTo>
                  <a:pt x="144779" y="397764"/>
                </a:lnTo>
                <a:lnTo>
                  <a:pt x="0" y="252984"/>
                </a:lnTo>
                <a:close/>
              </a:path>
            </a:pathLst>
          </a:custGeom>
          <a:ln w="25908">
            <a:solidFill>
              <a:srgbClr val="BB6E00"/>
            </a:solidFill>
          </a:ln>
        </p:spPr>
        <p:txBody>
          <a:bodyPr wrap="square" lIns="0" tIns="0" rIns="0" bIns="0" rtlCol="0"/>
          <a:lstStyle/>
          <a:p>
            <a:endParaRPr/>
          </a:p>
        </p:txBody>
      </p:sp>
      <p:sp>
        <p:nvSpPr>
          <p:cNvPr id="19" name="object 20">
            <a:extLst>
              <a:ext uri="{FF2B5EF4-FFF2-40B4-BE49-F238E27FC236}">
                <a16:creationId xmlns:a16="http://schemas.microsoft.com/office/drawing/2014/main" id="{D488B809-FCB7-FD23-E58B-A9E086BFDA5B}"/>
              </a:ext>
            </a:extLst>
          </p:cNvPr>
          <p:cNvSpPr/>
          <p:nvPr/>
        </p:nvSpPr>
        <p:spPr>
          <a:xfrm>
            <a:off x="4283105" y="2789070"/>
            <a:ext cx="289560" cy="394970"/>
          </a:xfrm>
          <a:custGeom>
            <a:avLst/>
            <a:gdLst/>
            <a:ahLst/>
            <a:cxnLst/>
            <a:rect l="l" t="t" r="r" b="b"/>
            <a:pathLst>
              <a:path w="289560" h="394970">
                <a:moveTo>
                  <a:pt x="289559" y="249936"/>
                </a:moveTo>
                <a:lnTo>
                  <a:pt x="0" y="249936"/>
                </a:lnTo>
                <a:lnTo>
                  <a:pt x="144779" y="394716"/>
                </a:lnTo>
                <a:lnTo>
                  <a:pt x="289559" y="249936"/>
                </a:lnTo>
                <a:close/>
              </a:path>
              <a:path w="289560" h="394970">
                <a:moveTo>
                  <a:pt x="217169" y="0"/>
                </a:moveTo>
                <a:lnTo>
                  <a:pt x="72389" y="0"/>
                </a:lnTo>
                <a:lnTo>
                  <a:pt x="72389" y="249936"/>
                </a:lnTo>
                <a:lnTo>
                  <a:pt x="217169" y="249936"/>
                </a:lnTo>
                <a:lnTo>
                  <a:pt x="217169" y="0"/>
                </a:lnTo>
                <a:close/>
              </a:path>
            </a:pathLst>
          </a:custGeom>
          <a:solidFill>
            <a:srgbClr val="FF9900"/>
          </a:solidFill>
        </p:spPr>
        <p:txBody>
          <a:bodyPr wrap="square" lIns="0" tIns="0" rIns="0" bIns="0" rtlCol="0"/>
          <a:lstStyle/>
          <a:p>
            <a:endParaRPr/>
          </a:p>
        </p:txBody>
      </p:sp>
      <p:sp>
        <p:nvSpPr>
          <p:cNvPr id="20" name="object 21">
            <a:extLst>
              <a:ext uri="{FF2B5EF4-FFF2-40B4-BE49-F238E27FC236}">
                <a16:creationId xmlns:a16="http://schemas.microsoft.com/office/drawing/2014/main" id="{9DCE137A-771F-9824-E17E-3B456EBF3D1A}"/>
              </a:ext>
            </a:extLst>
          </p:cNvPr>
          <p:cNvSpPr/>
          <p:nvPr/>
        </p:nvSpPr>
        <p:spPr>
          <a:xfrm>
            <a:off x="4283105" y="2789070"/>
            <a:ext cx="289560" cy="394970"/>
          </a:xfrm>
          <a:custGeom>
            <a:avLst/>
            <a:gdLst/>
            <a:ahLst/>
            <a:cxnLst/>
            <a:rect l="l" t="t" r="r" b="b"/>
            <a:pathLst>
              <a:path w="289560" h="394970">
                <a:moveTo>
                  <a:pt x="0" y="249936"/>
                </a:moveTo>
                <a:lnTo>
                  <a:pt x="72389" y="249936"/>
                </a:lnTo>
                <a:lnTo>
                  <a:pt x="72389" y="0"/>
                </a:lnTo>
                <a:lnTo>
                  <a:pt x="217169" y="0"/>
                </a:lnTo>
                <a:lnTo>
                  <a:pt x="217169" y="249936"/>
                </a:lnTo>
                <a:lnTo>
                  <a:pt x="289559" y="249936"/>
                </a:lnTo>
                <a:lnTo>
                  <a:pt x="144779" y="394716"/>
                </a:lnTo>
                <a:lnTo>
                  <a:pt x="0" y="249936"/>
                </a:lnTo>
                <a:close/>
              </a:path>
            </a:pathLst>
          </a:custGeom>
          <a:ln w="25908">
            <a:solidFill>
              <a:srgbClr val="BB6E00"/>
            </a:solidFill>
          </a:ln>
        </p:spPr>
        <p:txBody>
          <a:bodyPr wrap="square" lIns="0" tIns="0" rIns="0" bIns="0" rtlCol="0"/>
          <a:lstStyle/>
          <a:p>
            <a:endParaRPr/>
          </a:p>
        </p:txBody>
      </p:sp>
      <p:sp>
        <p:nvSpPr>
          <p:cNvPr id="21" name="object 22">
            <a:extLst>
              <a:ext uri="{FF2B5EF4-FFF2-40B4-BE49-F238E27FC236}">
                <a16:creationId xmlns:a16="http://schemas.microsoft.com/office/drawing/2014/main" id="{0EBEC0A5-D51B-75A8-D792-4ACFBE4D81B6}"/>
              </a:ext>
            </a:extLst>
          </p:cNvPr>
          <p:cNvSpPr/>
          <p:nvPr/>
        </p:nvSpPr>
        <p:spPr>
          <a:xfrm>
            <a:off x="4283105" y="4291735"/>
            <a:ext cx="289560" cy="394970"/>
          </a:xfrm>
          <a:custGeom>
            <a:avLst/>
            <a:gdLst/>
            <a:ahLst/>
            <a:cxnLst/>
            <a:rect l="l" t="t" r="r" b="b"/>
            <a:pathLst>
              <a:path w="289560" h="394970">
                <a:moveTo>
                  <a:pt x="289559" y="249935"/>
                </a:moveTo>
                <a:lnTo>
                  <a:pt x="0" y="249935"/>
                </a:lnTo>
                <a:lnTo>
                  <a:pt x="144779" y="394715"/>
                </a:lnTo>
                <a:lnTo>
                  <a:pt x="289559" y="249935"/>
                </a:lnTo>
                <a:close/>
              </a:path>
              <a:path w="289560" h="394970">
                <a:moveTo>
                  <a:pt x="217169" y="0"/>
                </a:moveTo>
                <a:lnTo>
                  <a:pt x="72389" y="0"/>
                </a:lnTo>
                <a:lnTo>
                  <a:pt x="72389" y="249935"/>
                </a:lnTo>
                <a:lnTo>
                  <a:pt x="217169" y="249935"/>
                </a:lnTo>
                <a:lnTo>
                  <a:pt x="217169" y="0"/>
                </a:lnTo>
                <a:close/>
              </a:path>
            </a:pathLst>
          </a:custGeom>
          <a:solidFill>
            <a:srgbClr val="FF9900"/>
          </a:solidFill>
        </p:spPr>
        <p:txBody>
          <a:bodyPr wrap="square" lIns="0" tIns="0" rIns="0" bIns="0" rtlCol="0"/>
          <a:lstStyle/>
          <a:p>
            <a:endParaRPr/>
          </a:p>
        </p:txBody>
      </p:sp>
      <p:sp>
        <p:nvSpPr>
          <p:cNvPr id="22" name="object 23">
            <a:extLst>
              <a:ext uri="{FF2B5EF4-FFF2-40B4-BE49-F238E27FC236}">
                <a16:creationId xmlns:a16="http://schemas.microsoft.com/office/drawing/2014/main" id="{1D5DD548-375D-630C-3ABA-3524631F41A8}"/>
              </a:ext>
            </a:extLst>
          </p:cNvPr>
          <p:cNvSpPr/>
          <p:nvPr/>
        </p:nvSpPr>
        <p:spPr>
          <a:xfrm>
            <a:off x="4283105" y="4291735"/>
            <a:ext cx="289560" cy="394970"/>
          </a:xfrm>
          <a:custGeom>
            <a:avLst/>
            <a:gdLst/>
            <a:ahLst/>
            <a:cxnLst/>
            <a:rect l="l" t="t" r="r" b="b"/>
            <a:pathLst>
              <a:path w="289560" h="394970">
                <a:moveTo>
                  <a:pt x="0" y="249935"/>
                </a:moveTo>
                <a:lnTo>
                  <a:pt x="72389" y="249935"/>
                </a:lnTo>
                <a:lnTo>
                  <a:pt x="72389" y="0"/>
                </a:lnTo>
                <a:lnTo>
                  <a:pt x="217169" y="0"/>
                </a:lnTo>
                <a:lnTo>
                  <a:pt x="217169" y="249935"/>
                </a:lnTo>
                <a:lnTo>
                  <a:pt x="289559" y="249935"/>
                </a:lnTo>
                <a:lnTo>
                  <a:pt x="144779" y="394715"/>
                </a:lnTo>
                <a:lnTo>
                  <a:pt x="0" y="249935"/>
                </a:lnTo>
                <a:close/>
              </a:path>
            </a:pathLst>
          </a:custGeom>
          <a:ln w="25908">
            <a:solidFill>
              <a:srgbClr val="BB6E00"/>
            </a:solidFill>
          </a:ln>
        </p:spPr>
        <p:txBody>
          <a:bodyPr wrap="square" lIns="0" tIns="0" rIns="0" bIns="0" rtlCol="0"/>
          <a:lstStyle/>
          <a:p>
            <a:endParaRPr/>
          </a:p>
        </p:txBody>
      </p:sp>
      <p:sp>
        <p:nvSpPr>
          <p:cNvPr id="23" name="object 24">
            <a:extLst>
              <a:ext uri="{FF2B5EF4-FFF2-40B4-BE49-F238E27FC236}">
                <a16:creationId xmlns:a16="http://schemas.microsoft.com/office/drawing/2014/main" id="{E4F80EB9-F53E-622D-D12A-6E3D20CB9C89}"/>
              </a:ext>
            </a:extLst>
          </p:cNvPr>
          <p:cNvSpPr/>
          <p:nvPr/>
        </p:nvSpPr>
        <p:spPr>
          <a:xfrm>
            <a:off x="4283105" y="3540402"/>
            <a:ext cx="289560" cy="394970"/>
          </a:xfrm>
          <a:custGeom>
            <a:avLst/>
            <a:gdLst/>
            <a:ahLst/>
            <a:cxnLst/>
            <a:rect l="l" t="t" r="r" b="b"/>
            <a:pathLst>
              <a:path w="289560" h="394970">
                <a:moveTo>
                  <a:pt x="289559" y="249936"/>
                </a:moveTo>
                <a:lnTo>
                  <a:pt x="0" y="249936"/>
                </a:lnTo>
                <a:lnTo>
                  <a:pt x="144779" y="394715"/>
                </a:lnTo>
                <a:lnTo>
                  <a:pt x="289559" y="249936"/>
                </a:lnTo>
                <a:close/>
              </a:path>
              <a:path w="289560" h="394970">
                <a:moveTo>
                  <a:pt x="217169" y="0"/>
                </a:moveTo>
                <a:lnTo>
                  <a:pt x="72389" y="0"/>
                </a:lnTo>
                <a:lnTo>
                  <a:pt x="72389" y="249936"/>
                </a:lnTo>
                <a:lnTo>
                  <a:pt x="217169" y="249936"/>
                </a:lnTo>
                <a:lnTo>
                  <a:pt x="217169" y="0"/>
                </a:lnTo>
                <a:close/>
              </a:path>
            </a:pathLst>
          </a:custGeom>
          <a:solidFill>
            <a:srgbClr val="FF9900"/>
          </a:solidFill>
        </p:spPr>
        <p:txBody>
          <a:bodyPr wrap="square" lIns="0" tIns="0" rIns="0" bIns="0" rtlCol="0"/>
          <a:lstStyle/>
          <a:p>
            <a:endParaRPr/>
          </a:p>
        </p:txBody>
      </p:sp>
      <p:sp>
        <p:nvSpPr>
          <p:cNvPr id="24" name="object 25">
            <a:extLst>
              <a:ext uri="{FF2B5EF4-FFF2-40B4-BE49-F238E27FC236}">
                <a16:creationId xmlns:a16="http://schemas.microsoft.com/office/drawing/2014/main" id="{BCFEB978-2C89-C47D-DB25-0D1414E1E423}"/>
              </a:ext>
            </a:extLst>
          </p:cNvPr>
          <p:cNvSpPr/>
          <p:nvPr/>
        </p:nvSpPr>
        <p:spPr>
          <a:xfrm>
            <a:off x="4283105" y="3540402"/>
            <a:ext cx="289560" cy="394970"/>
          </a:xfrm>
          <a:custGeom>
            <a:avLst/>
            <a:gdLst/>
            <a:ahLst/>
            <a:cxnLst/>
            <a:rect l="l" t="t" r="r" b="b"/>
            <a:pathLst>
              <a:path w="289560" h="394970">
                <a:moveTo>
                  <a:pt x="0" y="249936"/>
                </a:moveTo>
                <a:lnTo>
                  <a:pt x="72389" y="249936"/>
                </a:lnTo>
                <a:lnTo>
                  <a:pt x="72389" y="0"/>
                </a:lnTo>
                <a:lnTo>
                  <a:pt x="217169" y="0"/>
                </a:lnTo>
                <a:lnTo>
                  <a:pt x="217169" y="249936"/>
                </a:lnTo>
                <a:lnTo>
                  <a:pt x="289559" y="249936"/>
                </a:lnTo>
                <a:lnTo>
                  <a:pt x="144779" y="394715"/>
                </a:lnTo>
                <a:lnTo>
                  <a:pt x="0" y="249936"/>
                </a:lnTo>
                <a:close/>
              </a:path>
            </a:pathLst>
          </a:custGeom>
          <a:ln w="25908">
            <a:solidFill>
              <a:srgbClr val="BB6E00"/>
            </a:solidFill>
          </a:ln>
        </p:spPr>
        <p:txBody>
          <a:bodyPr wrap="square" lIns="0" tIns="0" rIns="0" bIns="0" rtlCol="0"/>
          <a:lstStyle/>
          <a:p>
            <a:endParaRPr/>
          </a:p>
        </p:txBody>
      </p:sp>
    </p:spTree>
    <p:extLst>
      <p:ext uri="{BB962C8B-B14F-4D97-AF65-F5344CB8AC3E}">
        <p14:creationId xmlns:p14="http://schemas.microsoft.com/office/powerpoint/2010/main" val="1645142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0912A935-001C-D7D3-E6B5-1070AE3E2A5F}"/>
              </a:ext>
            </a:extLst>
          </p:cNvPr>
          <p:cNvSpPr>
            <a:spLocks noGrp="1"/>
          </p:cNvSpPr>
          <p:nvPr>
            <p:ph idx="1"/>
          </p:nvPr>
        </p:nvSpPr>
        <p:spPr/>
        <p:txBody>
          <a:bodyPr/>
          <a:lstStyle/>
          <a:p>
            <a:endParaRPr lang="tr-TR" dirty="0"/>
          </a:p>
        </p:txBody>
      </p:sp>
      <p:sp>
        <p:nvSpPr>
          <p:cNvPr id="3" name="Başlık 2">
            <a:extLst>
              <a:ext uri="{FF2B5EF4-FFF2-40B4-BE49-F238E27FC236}">
                <a16:creationId xmlns:a16="http://schemas.microsoft.com/office/drawing/2014/main" id="{7FAB73FD-78E7-5FC4-DDE1-8715E57F7C5A}"/>
              </a:ext>
            </a:extLst>
          </p:cNvPr>
          <p:cNvSpPr>
            <a:spLocks noGrp="1"/>
          </p:cNvSpPr>
          <p:nvPr>
            <p:ph type="title"/>
          </p:nvPr>
        </p:nvSpPr>
        <p:spPr/>
        <p:txBody>
          <a:bodyPr/>
          <a:lstStyle/>
          <a:p>
            <a:endParaRPr lang="tr-TR"/>
          </a:p>
        </p:txBody>
      </p:sp>
      <p:graphicFrame>
        <p:nvGraphicFramePr>
          <p:cNvPr id="4" name="İçerik Yer Tutucusu 4">
            <a:extLst>
              <a:ext uri="{FF2B5EF4-FFF2-40B4-BE49-F238E27FC236}">
                <a16:creationId xmlns:a16="http://schemas.microsoft.com/office/drawing/2014/main" id="{E8645AC0-EA51-A816-4691-4B0D67B23DC9}"/>
              </a:ext>
            </a:extLst>
          </p:cNvPr>
          <p:cNvGraphicFramePr>
            <a:graphicFrameLocks/>
          </p:cNvGraphicFramePr>
          <p:nvPr>
            <p:extLst>
              <p:ext uri="{D42A27DB-BD31-4B8C-83A1-F6EECF244321}">
                <p14:modId xmlns:p14="http://schemas.microsoft.com/office/powerpoint/2010/main" val="1205372753"/>
              </p:ext>
            </p:extLst>
          </p:nvPr>
        </p:nvGraphicFramePr>
        <p:xfrm>
          <a:off x="971600" y="2420888"/>
          <a:ext cx="6626762" cy="31559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4974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CAA125C3-658A-FF34-81C9-7E785C1F46EC}"/>
              </a:ext>
            </a:extLst>
          </p:cNvPr>
          <p:cNvSpPr>
            <a:spLocks noGrp="1"/>
          </p:cNvSpPr>
          <p:nvPr>
            <p:ph idx="1"/>
          </p:nvPr>
        </p:nvSpPr>
        <p:spPr/>
        <p:txBody>
          <a:bodyPr>
            <a:normAutofit fontScale="92500" lnSpcReduction="20000"/>
          </a:bodyPr>
          <a:lstStyle/>
          <a:p>
            <a:r>
              <a:rPr lang="tr-TR" b="1" dirty="0"/>
              <a:t>Adım 1: Problem Formülasyonu</a:t>
            </a:r>
            <a:endParaRPr lang="tr-TR" dirty="0"/>
          </a:p>
          <a:p>
            <a:pPr marL="0" indent="0">
              <a:buNone/>
            </a:pPr>
            <a:r>
              <a:rPr lang="tr-TR" dirty="0"/>
              <a:t>Yöneylem araştırmacısı öncelikli olarak ele alınan problemin tanımını gerçekleştirir. Tanımlama organizasyonel amaçları ve problemin çözümünden önce üzerinde çalışılması gereken bölümlerin belirtimini ve çözümün hangi bölümleri etkileyeceğinin belirtimini içerir. </a:t>
            </a:r>
          </a:p>
          <a:p>
            <a:pPr marL="0" indent="0">
              <a:buNone/>
            </a:pPr>
            <a:endParaRPr lang="tr-TR" dirty="0"/>
          </a:p>
          <a:p>
            <a:r>
              <a:rPr lang="tr-TR" b="1" dirty="0"/>
              <a:t>Adım 2: Sistemin Gözlemlenmesi</a:t>
            </a:r>
            <a:endParaRPr lang="tr-TR" dirty="0"/>
          </a:p>
          <a:p>
            <a:pPr marL="0" indent="0">
              <a:buNone/>
            </a:pPr>
            <a:r>
              <a:rPr lang="tr-TR" dirty="0"/>
              <a:t>Daha sonra, yöneylem araştırmacısı, kuruluşun problemini etkileyen parametrelerin değerini tahmin etmek için veri toplar. Bu tahminler, 3. Adımda belirtilecek olan, matematiksel modelin kurulumu ve 4. Adımda ele alınacak olan, modelin değerlendirilmesi amacıyla kullanılacaktır. </a:t>
            </a:r>
          </a:p>
          <a:p>
            <a:endParaRPr lang="tr-TR" dirty="0"/>
          </a:p>
          <a:p>
            <a:r>
              <a:rPr lang="tr-TR" b="1" dirty="0"/>
              <a:t>Adım 3: Matematiksel Modelin Kurulması</a:t>
            </a:r>
            <a:endParaRPr lang="tr-TR" dirty="0"/>
          </a:p>
          <a:p>
            <a:pPr marL="0" indent="0">
              <a:buNone/>
            </a:pPr>
            <a:r>
              <a:rPr lang="tr-TR" dirty="0"/>
              <a:t>Bu adımda yöneylem araştırmacı modeli temsil eden bir matematiksel model geliştirir. Model kurulma aşamasında karar değişkenleri, organizasyonun amacı ve problemin kısıtlayıcıları belirlenir. Organizasyon amacı problemin amaç denklemini belirlerken, kısıtlar kullanılabilir kaynak sınırlarını ve aşılması gerekli hedef alt sınırlarını ve sağlanması gerekli olan talepleri tanımlar.  </a:t>
            </a:r>
          </a:p>
          <a:p>
            <a:pPr marL="0" indent="0">
              <a:buNone/>
            </a:pPr>
            <a:endParaRPr lang="tr-TR" dirty="0"/>
          </a:p>
          <a:p>
            <a:r>
              <a:rPr lang="tr-TR" b="1" dirty="0"/>
              <a:t>Adım 4: Modelin Doğrulanması ve Tahmin için Kullanımı</a:t>
            </a:r>
            <a:endParaRPr lang="tr-TR" dirty="0"/>
          </a:p>
          <a:p>
            <a:pPr marL="0" indent="0">
              <a:buNone/>
            </a:pPr>
            <a:r>
              <a:rPr lang="tr-TR" dirty="0"/>
              <a:t>Operasyon araştırmacısı, 3. adımda geliştirilen matematiksel modelin gerçekliğin doğru bir temsili olup olmadığını belirlemeye çalışır. Modelin doğrulanması için model çözümünden elde edilen karar değişkenlerine ait değerlerin, gerçek dünya tutarlılığı araştırılır. Doğrulanmış (model matematiksel olarak doğru bir şekilde çözülmüştür) ve </a:t>
            </a:r>
            <a:r>
              <a:rPr lang="tr-TR" dirty="0" err="1"/>
              <a:t>geçerlenmiş</a:t>
            </a:r>
            <a:r>
              <a:rPr lang="tr-TR" dirty="0"/>
              <a:t> (gerçek veriler ile tutarlı bir sonuç elde edilmiştir) bir model artık uygulanabilir durumdadır. </a:t>
            </a:r>
          </a:p>
          <a:p>
            <a:pPr marL="0" indent="0">
              <a:buNone/>
            </a:pPr>
            <a:endParaRPr lang="tr-TR" dirty="0"/>
          </a:p>
        </p:txBody>
      </p:sp>
      <p:sp>
        <p:nvSpPr>
          <p:cNvPr id="3" name="Başlık 2">
            <a:extLst>
              <a:ext uri="{FF2B5EF4-FFF2-40B4-BE49-F238E27FC236}">
                <a16:creationId xmlns:a16="http://schemas.microsoft.com/office/drawing/2014/main" id="{CD122635-E23E-B576-E62F-2EF4F99DB472}"/>
              </a:ext>
            </a:extLst>
          </p:cNvPr>
          <p:cNvSpPr>
            <a:spLocks noGrp="1"/>
          </p:cNvSpPr>
          <p:nvPr>
            <p:ph type="title"/>
          </p:nvPr>
        </p:nvSpPr>
        <p:spPr/>
        <p:txBody>
          <a:bodyPr/>
          <a:lstStyle/>
          <a:p>
            <a:r>
              <a:rPr lang="tr-TR" dirty="0"/>
              <a:t>Yedi Adımlı Süreç</a:t>
            </a:r>
          </a:p>
        </p:txBody>
      </p:sp>
    </p:spTree>
    <p:extLst>
      <p:ext uri="{BB962C8B-B14F-4D97-AF65-F5344CB8AC3E}">
        <p14:creationId xmlns:p14="http://schemas.microsoft.com/office/powerpoint/2010/main" val="1971005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8FC3F9EF-15FD-6F42-8890-0CAB8745DE24}"/>
              </a:ext>
            </a:extLst>
          </p:cNvPr>
          <p:cNvSpPr>
            <a:spLocks noGrp="1"/>
          </p:cNvSpPr>
          <p:nvPr>
            <p:ph idx="1"/>
          </p:nvPr>
        </p:nvSpPr>
        <p:spPr/>
        <p:txBody>
          <a:bodyPr/>
          <a:lstStyle/>
          <a:p>
            <a:r>
              <a:rPr lang="tr-TR" b="1" dirty="0"/>
              <a:t>Adım 5: Uygun alternatifin Seçimi</a:t>
            </a:r>
            <a:endParaRPr lang="tr-TR" dirty="0"/>
          </a:p>
          <a:p>
            <a:pPr marL="0" indent="0">
              <a:buNone/>
            </a:pPr>
            <a:r>
              <a:rPr lang="tr-TR" dirty="0"/>
              <a:t>Modelin çözümünden elde edilen sonuç ve alternatif çözümler arasından, organizasyonun amaçlarını en iyi karşılayan çözümün seçilmesi sağlanır. </a:t>
            </a:r>
          </a:p>
          <a:p>
            <a:pPr marL="0" indent="0">
              <a:buNone/>
            </a:pPr>
            <a:endParaRPr lang="tr-TR" dirty="0"/>
          </a:p>
          <a:p>
            <a:r>
              <a:rPr lang="tr-TR" b="1" dirty="0"/>
              <a:t>Adım 6: Sonuçların ve Kararların Sunulması</a:t>
            </a:r>
            <a:endParaRPr lang="tr-TR" dirty="0"/>
          </a:p>
          <a:p>
            <a:pPr marL="0" indent="0">
              <a:buNone/>
            </a:pPr>
            <a:r>
              <a:rPr lang="tr-TR" dirty="0"/>
              <a:t>Adım 5’de belirlenen çözüm, karar vericilere sunulur. Bazı durumlarda, karar verici(</a:t>
            </a:r>
            <a:r>
              <a:rPr lang="tr-TR" dirty="0" err="1"/>
              <a:t>lere</a:t>
            </a:r>
            <a:r>
              <a:rPr lang="tr-TR" dirty="0"/>
              <a:t>) birden fazla alternatif sunulur ve karar verici(</a:t>
            </a:r>
            <a:r>
              <a:rPr lang="tr-TR" dirty="0" err="1"/>
              <a:t>lerin</a:t>
            </a:r>
            <a:r>
              <a:rPr lang="tr-TR" dirty="0"/>
              <a:t>) seçmesi istenir. Sunulan sonuçların onaylanmaması durumu, organizasyonun amaçlarının doğru anlaşılmadığını ve/veya problemin başarılı bir şekilde modellenemediğinin işaretidir ve ilk adıma geri dönülür. </a:t>
            </a:r>
          </a:p>
          <a:p>
            <a:endParaRPr lang="tr-TR" b="1" dirty="0"/>
          </a:p>
          <a:p>
            <a:r>
              <a:rPr lang="tr-TR" b="1" dirty="0"/>
              <a:t>Adım 7: Uygulama ve Önerilerin Değerlendirilmesi</a:t>
            </a:r>
            <a:endParaRPr lang="tr-TR" dirty="0"/>
          </a:p>
          <a:p>
            <a:pPr marL="0" indent="0">
              <a:buNone/>
            </a:pPr>
            <a:r>
              <a:rPr lang="tr-TR" dirty="0"/>
              <a:t>Çözümün organizasyon tarafından uygulanması kabul edildikten sonra, önerilerin uygulamaya dahil edilmesi sağlanır. Sistem sürekli olarak izlenir (çevresel değişimler dinamik olarak güncellenir) ve önerilerin organizasyon amacını karşılayıp karşılamadığı araştırılır. </a:t>
            </a:r>
          </a:p>
          <a:p>
            <a:endParaRPr lang="tr-TR" dirty="0"/>
          </a:p>
          <a:p>
            <a:endParaRPr lang="tr-TR" dirty="0"/>
          </a:p>
        </p:txBody>
      </p:sp>
      <p:sp>
        <p:nvSpPr>
          <p:cNvPr id="3" name="Başlık 2">
            <a:extLst>
              <a:ext uri="{FF2B5EF4-FFF2-40B4-BE49-F238E27FC236}">
                <a16:creationId xmlns:a16="http://schemas.microsoft.com/office/drawing/2014/main" id="{3AAEBE5A-6A9A-EF33-CF73-FA72F8EA9649}"/>
              </a:ext>
            </a:extLst>
          </p:cNvPr>
          <p:cNvSpPr>
            <a:spLocks noGrp="1"/>
          </p:cNvSpPr>
          <p:nvPr>
            <p:ph type="title"/>
          </p:nvPr>
        </p:nvSpPr>
        <p:spPr/>
        <p:txBody>
          <a:bodyPr/>
          <a:lstStyle/>
          <a:p>
            <a:r>
              <a:rPr lang="tr-TR" dirty="0"/>
              <a:t>Yedi Adımlı Süreç</a:t>
            </a:r>
          </a:p>
        </p:txBody>
      </p:sp>
    </p:spTree>
    <p:extLst>
      <p:ext uri="{BB962C8B-B14F-4D97-AF65-F5344CB8AC3E}">
        <p14:creationId xmlns:p14="http://schemas.microsoft.com/office/powerpoint/2010/main" val="2451089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E4FD4E79-B079-3B60-0229-8ABDE9FCEBB7}"/>
              </a:ext>
            </a:extLst>
          </p:cNvPr>
          <p:cNvSpPr>
            <a:spLocks noGrp="1"/>
          </p:cNvSpPr>
          <p:nvPr>
            <p:ph type="ctrTitle"/>
          </p:nvPr>
        </p:nvSpPr>
        <p:spPr/>
        <p:txBody>
          <a:bodyPr/>
          <a:lstStyle/>
          <a:p>
            <a:r>
              <a:rPr lang="tr-TR" dirty="0"/>
              <a:t>Varsayımlar</a:t>
            </a:r>
          </a:p>
        </p:txBody>
      </p:sp>
    </p:spTree>
    <p:extLst>
      <p:ext uri="{BB962C8B-B14F-4D97-AF65-F5344CB8AC3E}">
        <p14:creationId xmlns:p14="http://schemas.microsoft.com/office/powerpoint/2010/main" val="1977526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D37A90B0-1103-E047-89C7-4C9FEA241663}"/>
              </a:ext>
            </a:extLst>
          </p:cNvPr>
          <p:cNvSpPr>
            <a:spLocks noGrp="1"/>
          </p:cNvSpPr>
          <p:nvPr>
            <p:ph idx="1"/>
          </p:nvPr>
        </p:nvSpPr>
        <p:spPr/>
        <p:txBody>
          <a:bodyPr>
            <a:normAutofit fontScale="85000" lnSpcReduction="10000"/>
          </a:bodyPr>
          <a:lstStyle/>
          <a:p>
            <a:pPr marL="0" indent="0">
              <a:buNone/>
            </a:pPr>
            <a:r>
              <a:rPr lang="tr-TR" b="1" dirty="0"/>
              <a:t>Doğrusallık</a:t>
            </a:r>
            <a:endParaRPr lang="tr-TR" dirty="0"/>
          </a:p>
          <a:p>
            <a:pPr marL="0" indent="0">
              <a:buNone/>
            </a:pPr>
            <a:r>
              <a:rPr lang="tr-TR" dirty="0"/>
              <a:t>Modeldeki girdi ve çıktı (</a:t>
            </a:r>
            <a:r>
              <a:rPr lang="tr-TR" dirty="0" err="1"/>
              <a:t>input</a:t>
            </a:r>
            <a:r>
              <a:rPr lang="tr-TR" dirty="0"/>
              <a:t> ve </a:t>
            </a:r>
            <a:r>
              <a:rPr lang="tr-TR" dirty="0" err="1"/>
              <a:t>output</a:t>
            </a:r>
            <a:r>
              <a:rPr lang="tr-TR" dirty="0"/>
              <a:t>) ilişkilerinin doğrusal nitelikte olduğu, bir başka deyişle modelin amacı ve kısıtlayıcı koşullarını belirleyen fonksiyonların doğrusal denklemler olduğu varsayılır. Bu varsayımın doğuş nedenleri şunlardır: Modelde kullanılan girdi ve çıktı  katsayıları sabittir ya da faktör girişi ile ürün çıkışı arasındaki bağıntı doğrusal niteliktedir, Kaynaklara ödenen ya da ürünlerden elde edilen fiyatlar sabit varsayılmaktadır.</a:t>
            </a:r>
          </a:p>
          <a:p>
            <a:pPr marL="0" indent="0">
              <a:buNone/>
            </a:pPr>
            <a:endParaRPr lang="tr-TR" dirty="0"/>
          </a:p>
          <a:p>
            <a:pPr marL="0" indent="0">
              <a:buNone/>
            </a:pPr>
            <a:r>
              <a:rPr lang="tr-TR" b="1" dirty="0"/>
              <a:t>Eşitsizlik</a:t>
            </a:r>
            <a:endParaRPr lang="tr-TR" dirty="0"/>
          </a:p>
          <a:p>
            <a:pPr marL="0" indent="0">
              <a:buNone/>
            </a:pPr>
            <a:r>
              <a:rPr lang="tr-TR" dirty="0"/>
              <a:t>Üretim süreçleri tarafından kullanılan üretim faktörleri toplamının sıfıra eşit, büyük ya da küçük olma koşuludur. Bu ifade, tüm üretim kaynakları arzının kullanımının gerekmediği durumların da (atıl kapasite) söz konusu olabileceğini, ancak üretilen herhangi bir ürün miktarının sıfırdan büyük ya da eşit olması gerektiğini ortaya koyar.</a:t>
            </a:r>
          </a:p>
          <a:p>
            <a:pPr marL="0" indent="0">
              <a:buNone/>
            </a:pPr>
            <a:endParaRPr lang="tr-TR" dirty="0"/>
          </a:p>
          <a:p>
            <a:pPr marL="0" indent="0">
              <a:buNone/>
            </a:pPr>
            <a:r>
              <a:rPr lang="tr-TR" b="1" dirty="0"/>
              <a:t>Negatif Olmama Koşulu:</a:t>
            </a:r>
            <a:br>
              <a:rPr lang="tr-TR" dirty="0"/>
            </a:br>
            <a:r>
              <a:rPr lang="tr-TR" dirty="0"/>
              <a:t>Ekonomide negatif üretimden söz edilemeyeceği, yani negatif değerlerin olamayacağı gerçeğinden hareketle, üretim düzeyinin ya da karar değişkenlerinin pozitif veya sıfıra eşit olması gerekliliğinden ortaya çıkan varsayımdır.</a:t>
            </a:r>
          </a:p>
          <a:p>
            <a:pPr marL="0" indent="0">
              <a:buNone/>
            </a:pPr>
            <a:endParaRPr lang="tr-TR" dirty="0"/>
          </a:p>
          <a:p>
            <a:pPr marL="0" indent="0">
              <a:buNone/>
            </a:pPr>
            <a:r>
              <a:rPr lang="tr-TR" b="1" dirty="0"/>
              <a:t>Kaynakların Sınırlılığı ve Sonluluk:</a:t>
            </a:r>
            <a:br>
              <a:rPr lang="tr-TR" dirty="0"/>
            </a:br>
            <a:r>
              <a:rPr lang="tr-TR" dirty="0"/>
              <a:t>Üretim süreçlerinin, üretim faktörlerinin, alternatif faaliyet sayısının ve kaynak sınırlamalarının sonlu olduğu varsayımıdır.</a:t>
            </a:r>
          </a:p>
          <a:p>
            <a:pPr marL="0" indent="0">
              <a:buNone/>
            </a:pPr>
            <a:endParaRPr lang="tr-TR" b="1" dirty="0"/>
          </a:p>
          <a:p>
            <a:pPr marL="0" indent="0">
              <a:buNone/>
            </a:pPr>
            <a:r>
              <a:rPr lang="tr-TR" b="1" dirty="0"/>
              <a:t>Bölünebilirlik</a:t>
            </a:r>
            <a:r>
              <a:rPr lang="tr-TR" dirty="0"/>
              <a:t> </a:t>
            </a:r>
          </a:p>
          <a:p>
            <a:pPr marL="0" indent="0">
              <a:buNone/>
            </a:pPr>
            <a:r>
              <a:rPr lang="tr-TR" dirty="0"/>
              <a:t>Üretim faktörlerinin ve ürünlerin bölünebilir yapıda olmaları, yani kesirli olabilecekleri varsayımıdır. </a:t>
            </a:r>
            <a:br>
              <a:rPr lang="tr-TR" dirty="0"/>
            </a:br>
            <a:endParaRPr lang="tr-TR" dirty="0"/>
          </a:p>
          <a:p>
            <a:pPr marL="0" indent="0">
              <a:buNone/>
            </a:pPr>
            <a:endParaRPr lang="tr-TR" dirty="0"/>
          </a:p>
          <a:p>
            <a:pPr marL="0" indent="0">
              <a:buNone/>
            </a:pPr>
            <a:endParaRPr lang="tr-TR" dirty="0"/>
          </a:p>
          <a:p>
            <a:pPr marL="0" indent="0">
              <a:buNone/>
            </a:pPr>
            <a:endParaRPr lang="tr-TR" dirty="0"/>
          </a:p>
          <a:p>
            <a:endParaRPr lang="tr-TR" dirty="0"/>
          </a:p>
        </p:txBody>
      </p:sp>
      <p:sp>
        <p:nvSpPr>
          <p:cNvPr id="3" name="Başlık 2">
            <a:extLst>
              <a:ext uri="{FF2B5EF4-FFF2-40B4-BE49-F238E27FC236}">
                <a16:creationId xmlns:a16="http://schemas.microsoft.com/office/drawing/2014/main" id="{DF41AB85-5309-7EF9-AB44-1C52BC44852E}"/>
              </a:ext>
            </a:extLst>
          </p:cNvPr>
          <p:cNvSpPr>
            <a:spLocks noGrp="1"/>
          </p:cNvSpPr>
          <p:nvPr>
            <p:ph type="title"/>
          </p:nvPr>
        </p:nvSpPr>
        <p:spPr/>
        <p:txBody>
          <a:bodyPr/>
          <a:lstStyle/>
          <a:p>
            <a:r>
              <a:rPr lang="tr-TR" dirty="0"/>
              <a:t>DP Varsayımları</a:t>
            </a:r>
          </a:p>
        </p:txBody>
      </p:sp>
    </p:spTree>
    <p:extLst>
      <p:ext uri="{BB962C8B-B14F-4D97-AF65-F5344CB8AC3E}">
        <p14:creationId xmlns:p14="http://schemas.microsoft.com/office/powerpoint/2010/main" val="3264908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55AA479B-37D7-7E5C-5DDA-CFF066292D17}"/>
              </a:ext>
            </a:extLst>
          </p:cNvPr>
          <p:cNvSpPr>
            <a:spLocks noGrp="1"/>
          </p:cNvSpPr>
          <p:nvPr>
            <p:ph idx="1"/>
          </p:nvPr>
        </p:nvSpPr>
        <p:spPr/>
        <p:txBody>
          <a:bodyPr/>
          <a:lstStyle/>
          <a:p>
            <a:pPr marL="0" indent="0">
              <a:buNone/>
            </a:pPr>
            <a:r>
              <a:rPr lang="tr-TR" b="1" dirty="0"/>
              <a:t>Belirlilik</a:t>
            </a:r>
            <a:endParaRPr lang="tr-TR" dirty="0"/>
          </a:p>
          <a:p>
            <a:pPr marL="0" indent="0">
              <a:buNone/>
            </a:pPr>
            <a:r>
              <a:rPr lang="tr-TR" dirty="0"/>
              <a:t>Her faaliyet için gerekli faktör miktarı ve elde edilecek ürün miktarı gibi ekonomik değerlerin belirli ve sabit olduğu varsayılır. </a:t>
            </a:r>
            <a:br>
              <a:rPr lang="tr-TR" dirty="0"/>
            </a:br>
            <a:endParaRPr lang="tr-TR" dirty="0"/>
          </a:p>
          <a:p>
            <a:pPr marL="0" indent="0">
              <a:buNone/>
            </a:pPr>
            <a:r>
              <a:rPr lang="tr-TR" b="1" dirty="0"/>
              <a:t>Toplanabilirlik</a:t>
            </a:r>
            <a:endParaRPr lang="tr-TR" dirty="0"/>
          </a:p>
          <a:p>
            <a:pPr marL="0" indent="0">
              <a:buNone/>
            </a:pPr>
            <a:r>
              <a:rPr lang="tr-TR" dirty="0"/>
              <a:t>Faaliyetlerin birbirlerini etkilemedikleri varsayımıdır. Yani tüm faaliyetlerden elde edilecek kazanç her bir faaliyetten ayrı ayrı elde edilecek kazançların toplamına eşittir (ya da maliyet amaçlı bir problemde toplam maliyet, her bir faaliyet için ayrı ayrı yapılan maliyetlerin toplamına eşittir). Oysa gerçekte, faaliyetlerden bir ya da daha çoğunda ortaya çıkabilecek arızi bir durum, öteki faaliyetleri de etkileyerek kazanç üzerinde olumlu ya da olumsuz etkiler yapabilecektir. </a:t>
            </a:r>
            <a:br>
              <a:rPr lang="tr-TR" dirty="0"/>
            </a:br>
            <a:endParaRPr lang="tr-TR" dirty="0"/>
          </a:p>
          <a:p>
            <a:pPr marL="0" indent="0">
              <a:buNone/>
            </a:pPr>
            <a:r>
              <a:rPr lang="tr-TR" b="1" dirty="0"/>
              <a:t>Tek Değerli Beklentiler</a:t>
            </a:r>
            <a:br>
              <a:rPr lang="tr-TR" dirty="0"/>
            </a:br>
            <a:r>
              <a:rPr lang="tr-TR" dirty="0"/>
              <a:t>Kaynak arzı, Girdi-Çıktı katsayıları ve fiyatların kesin olarak bilindiği varsayılır.</a:t>
            </a:r>
          </a:p>
          <a:p>
            <a:endParaRPr lang="tr-TR" dirty="0"/>
          </a:p>
          <a:p>
            <a:endParaRPr lang="tr-TR" dirty="0"/>
          </a:p>
        </p:txBody>
      </p:sp>
      <p:sp>
        <p:nvSpPr>
          <p:cNvPr id="3" name="Başlık 2">
            <a:extLst>
              <a:ext uri="{FF2B5EF4-FFF2-40B4-BE49-F238E27FC236}">
                <a16:creationId xmlns:a16="http://schemas.microsoft.com/office/drawing/2014/main" id="{D28C83A3-99F6-5968-730C-C3AE8BFD3E0B}"/>
              </a:ext>
            </a:extLst>
          </p:cNvPr>
          <p:cNvSpPr>
            <a:spLocks noGrp="1"/>
          </p:cNvSpPr>
          <p:nvPr>
            <p:ph type="title"/>
          </p:nvPr>
        </p:nvSpPr>
        <p:spPr/>
        <p:txBody>
          <a:bodyPr/>
          <a:lstStyle/>
          <a:p>
            <a:r>
              <a:rPr lang="tr-TR" dirty="0"/>
              <a:t>DP Varsayımları</a:t>
            </a:r>
          </a:p>
        </p:txBody>
      </p:sp>
    </p:spTree>
    <p:extLst>
      <p:ext uri="{BB962C8B-B14F-4D97-AF65-F5344CB8AC3E}">
        <p14:creationId xmlns:p14="http://schemas.microsoft.com/office/powerpoint/2010/main" val="4199523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6D718693-C96C-1F7F-D4E6-CF5735CA9A06}"/>
              </a:ext>
            </a:extLst>
          </p:cNvPr>
          <p:cNvSpPr>
            <a:spLocks noGrp="1"/>
          </p:cNvSpPr>
          <p:nvPr>
            <p:ph type="ctrTitle"/>
          </p:nvPr>
        </p:nvSpPr>
        <p:spPr/>
        <p:txBody>
          <a:bodyPr/>
          <a:lstStyle/>
          <a:p>
            <a:r>
              <a:rPr lang="tr-TR" dirty="0"/>
              <a:t>Kavramlar</a:t>
            </a:r>
          </a:p>
        </p:txBody>
      </p:sp>
    </p:spTree>
    <p:extLst>
      <p:ext uri="{BB962C8B-B14F-4D97-AF65-F5344CB8AC3E}">
        <p14:creationId xmlns:p14="http://schemas.microsoft.com/office/powerpoint/2010/main" val="2736820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tr-TR" altLang="ko-KR"/>
              <a:t>Kavramlar </a:t>
            </a:r>
            <a:endParaRPr lang="ko-KR" altLang="en-US"/>
          </a:p>
        </p:txBody>
      </p:sp>
      <p:sp>
        <p:nvSpPr>
          <p:cNvPr id="37" name="내용 개체 틀 36"/>
          <p:cNvSpPr>
            <a:spLocks noGrp="1"/>
          </p:cNvSpPr>
          <p:nvPr>
            <p:ph idx="1"/>
          </p:nvPr>
        </p:nvSpPr>
        <p:spPr>
          <a:xfrm>
            <a:off x="395536" y="1484784"/>
            <a:ext cx="8402525" cy="4425827"/>
          </a:xfrm>
        </p:spPr>
        <p:txBody>
          <a:bodyPr wrap="square">
            <a:noAutofit/>
          </a:bodyPr>
          <a:lstStyle/>
          <a:p>
            <a:r>
              <a:rPr lang="tr-TR" dirty="0">
                <a:effectLst/>
              </a:rPr>
              <a:t>Matematik programlama doğrudan bilgisayar programlamayla bağlantılı bir kavram değildir. </a:t>
            </a:r>
          </a:p>
          <a:p>
            <a:r>
              <a:rPr lang="tr-TR" dirty="0">
                <a:effectLst/>
              </a:rPr>
              <a:t>Şaşırtıcı olmayan bir şekilde, kökleri daha eskiye, 1950'lere dayanır ve planlama ve tahminler için olasılık ve matematiksel modeller kullanan, bir anlamda, seçilecek davranışları ve kararları programlayan bir yöntemdir.</a:t>
            </a:r>
          </a:p>
          <a:p>
            <a:endParaRPr lang="tr-TR" altLang="ko-KR" dirty="0"/>
          </a:p>
          <a:p>
            <a:r>
              <a:rPr lang="tr-TR" dirty="0">
                <a:solidFill>
                  <a:schemeClr val="tx1">
                    <a:lumMod val="95000"/>
                    <a:lumOff val="5000"/>
                  </a:schemeClr>
                </a:solidFill>
                <a:effectLst/>
              </a:rPr>
              <a:t>Matematik programlama, fonksiyonların sınırlı boyuttaki vektör uzaylarında doğrusal veya doğrusal olmayan kısıtlarla (eşitlikler veya eşitsizlikler) tanımlı kümelerdeki uç (</a:t>
            </a:r>
            <a:r>
              <a:rPr lang="tr-TR" dirty="0" err="1">
                <a:solidFill>
                  <a:schemeClr val="tx1">
                    <a:lumMod val="95000"/>
                    <a:lumOff val="5000"/>
                  </a:schemeClr>
                </a:solidFill>
                <a:effectLst/>
              </a:rPr>
              <a:t>extrema</a:t>
            </a:r>
            <a:r>
              <a:rPr lang="tr-TR" dirty="0">
                <a:solidFill>
                  <a:schemeClr val="tx1">
                    <a:lumMod val="95000"/>
                    <a:lumOff val="5000"/>
                  </a:schemeClr>
                </a:solidFill>
                <a:effectLst/>
              </a:rPr>
              <a:t>) noktaları bulmak için geliştirilmiş metotlar ve teorilerle ilgili, bir matematik alanıdır.</a:t>
            </a:r>
          </a:p>
          <a:p>
            <a:endParaRPr lang="tr-TR" altLang="ko-KR" dirty="0">
              <a:solidFill>
                <a:schemeClr val="tx1">
                  <a:lumMod val="95000"/>
                  <a:lumOff val="5000"/>
                </a:schemeClr>
              </a:solidFill>
            </a:endParaRPr>
          </a:p>
          <a:p>
            <a:r>
              <a:rPr lang="tr-TR" altLang="ko-KR" dirty="0"/>
              <a:t>Yöneylem Araştırması </a:t>
            </a:r>
            <a:r>
              <a:rPr lang="tr-TR" altLang="en-US" dirty="0"/>
              <a:t>Karmaşık </a:t>
            </a:r>
            <a:r>
              <a:rPr lang="tr-TR" dirty="0"/>
              <a:t>sorunların çözümünde ve incelenmesinde bilimsel ve özellikle matematiksel yöntemlerin uygulanışı olarak tanımlanır (TDK). </a:t>
            </a:r>
          </a:p>
          <a:p>
            <a:endParaRPr lang="tr-TR" altLang="ko-KR" dirty="0">
              <a:solidFill>
                <a:schemeClr val="tx1">
                  <a:lumMod val="95000"/>
                  <a:lumOff val="5000"/>
                </a:schemeClr>
              </a:solidFill>
            </a:endParaRPr>
          </a:p>
          <a:p>
            <a:r>
              <a:rPr lang="tr-TR" altLang="en-US" dirty="0">
                <a:solidFill>
                  <a:schemeClr val="tx1">
                    <a:lumMod val="95000"/>
                    <a:lumOff val="5000"/>
                  </a:schemeClr>
                </a:solidFill>
              </a:rPr>
              <a:t>İngiltere Yöneylem Araştırması Derneğinin yapmış  olduğu tanım en fazla kabul gören tanımdır. «Yöneylem  Araştırması insan, makina, para ve malzemeden oluşan endüstriyel, ticari, resmi ve askeri sistemlerin yönetiminde karşılaşılan problemlere modern bilimin bir çözümüdür».</a:t>
            </a:r>
          </a:p>
          <a:p>
            <a:endParaRPr lang="en-US" altLang="ko-KR" dirty="0">
              <a:solidFill>
                <a:schemeClr val="tx1">
                  <a:lumMod val="95000"/>
                  <a:lumOff val="5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93F174B1-70F5-0942-7D44-93618D435B9A}"/>
              </a:ext>
            </a:extLst>
          </p:cNvPr>
          <p:cNvSpPr>
            <a:spLocks noGrp="1"/>
          </p:cNvSpPr>
          <p:nvPr>
            <p:ph idx="1"/>
          </p:nvPr>
        </p:nvSpPr>
        <p:spPr/>
        <p:txBody>
          <a:bodyPr>
            <a:normAutofit fontScale="92500" lnSpcReduction="20000"/>
          </a:bodyPr>
          <a:lstStyle/>
          <a:p>
            <a:r>
              <a:rPr lang="tr-TR" altLang="en-US" b="1" dirty="0"/>
              <a:t>Model: </a:t>
            </a:r>
            <a:r>
              <a:rPr lang="tr-TR" altLang="en-US" dirty="0"/>
              <a:t>Bir Sistemin değişen koşullar altındaki davranışlarını incelemek, kontrol etmek ve geleceği hakkında varsayımlarda bulunmak amacı ile sistemin elemanları arasındaki bağıntıları kurallar ya da matematik formüllerle belirleyen ifadeler topluluğuna «model» adı verilir. </a:t>
            </a:r>
          </a:p>
          <a:p>
            <a:endParaRPr lang="tr-TR" sz="1600" b="1" spc="-5" dirty="0">
              <a:solidFill>
                <a:srgbClr val="05377A"/>
              </a:solidFill>
              <a:latin typeface="Arial"/>
              <a:cs typeface="Arial"/>
            </a:endParaRPr>
          </a:p>
          <a:p>
            <a:r>
              <a:rPr lang="tr-TR" altLang="en-US" b="1" dirty="0"/>
              <a:t>Matematiksel Model: </a:t>
            </a:r>
            <a:r>
              <a:rPr lang="tr-TR" altLang="en-US" dirty="0"/>
              <a:t>Bir sistemin elemanlarının simgeler ile  tanımlanıp bunlar arasındaki ilişkilerin fonksiyonlar ile gösterimine  "matematiksel model” adı verilir.</a:t>
            </a:r>
          </a:p>
          <a:p>
            <a:endParaRPr lang="tr-TR" dirty="0"/>
          </a:p>
          <a:p>
            <a:r>
              <a:rPr lang="tr-TR" altLang="en-US" b="1" dirty="0"/>
              <a:t>Karar Modeli: </a:t>
            </a:r>
            <a:r>
              <a:rPr lang="tr-TR" altLang="en-US" dirty="0"/>
              <a:t>Bir problemin karar değişkenleri ile ifade edilen “kısıtlar ve amaç fonksiyonunun bütünü” olarak tanımlanır.</a:t>
            </a:r>
          </a:p>
          <a:p>
            <a:endParaRPr lang="tr-TR" altLang="en-US" dirty="0"/>
          </a:p>
          <a:p>
            <a:pPr marL="12700">
              <a:lnSpc>
                <a:spcPct val="100000"/>
              </a:lnSpc>
              <a:spcBef>
                <a:spcPts val="105"/>
              </a:spcBef>
            </a:pPr>
            <a:r>
              <a:rPr lang="tr-TR" altLang="en-US" b="1" dirty="0"/>
              <a:t>Karar değişkeni: </a:t>
            </a:r>
            <a:r>
              <a:rPr lang="tr-TR" altLang="en-US" dirty="0"/>
              <a:t>Sistemin davranışını etkileyen ve alabileceği değerler karar verici tarafından saptanan bileşenler (kontrol edilebilen).</a:t>
            </a:r>
          </a:p>
          <a:p>
            <a:pPr marL="12700">
              <a:lnSpc>
                <a:spcPct val="100000"/>
              </a:lnSpc>
            </a:pPr>
            <a:endParaRPr lang="tr-TR" sz="1600" dirty="0">
              <a:latin typeface="Arial"/>
              <a:cs typeface="Arial"/>
            </a:endParaRPr>
          </a:p>
          <a:p>
            <a:pPr marL="12700" marR="5080">
              <a:lnSpc>
                <a:spcPct val="110000"/>
              </a:lnSpc>
              <a:spcBef>
                <a:spcPts val="240"/>
              </a:spcBef>
              <a:tabLst>
                <a:tab pos="1460500" algn="l"/>
                <a:tab pos="2571750" algn="l"/>
                <a:tab pos="3961765" algn="l"/>
                <a:tab pos="5101590" algn="l"/>
                <a:tab pos="5505450" algn="l"/>
                <a:tab pos="6845300" algn="l"/>
              </a:tabLst>
            </a:pPr>
            <a:r>
              <a:rPr lang="tr-TR" altLang="en-US" b="1" dirty="0"/>
              <a:t>Parametre:</a:t>
            </a:r>
            <a:r>
              <a:rPr lang="tr-TR" altLang="en-US" dirty="0"/>
              <a:t> Sistemin davranışını etkileyen ve alabileceği değerlerde  karar vericinin hiçbir etkisi olmayan bileşenler (kontrol edilemeyen).  </a:t>
            </a:r>
          </a:p>
          <a:p>
            <a:pPr marL="12700" marR="5080">
              <a:lnSpc>
                <a:spcPct val="110000"/>
              </a:lnSpc>
              <a:spcBef>
                <a:spcPts val="240"/>
              </a:spcBef>
              <a:tabLst>
                <a:tab pos="1460500" algn="l"/>
                <a:tab pos="2571750" algn="l"/>
                <a:tab pos="3961765" algn="l"/>
                <a:tab pos="5101590" algn="l"/>
                <a:tab pos="5505450" algn="l"/>
                <a:tab pos="6845300" algn="l"/>
              </a:tabLst>
            </a:pPr>
            <a:endParaRPr lang="tr-TR" altLang="en-US" dirty="0"/>
          </a:p>
          <a:p>
            <a:pPr marL="12700" marR="5080">
              <a:lnSpc>
                <a:spcPct val="110000"/>
              </a:lnSpc>
              <a:spcBef>
                <a:spcPts val="240"/>
              </a:spcBef>
              <a:tabLst>
                <a:tab pos="1460500" algn="l"/>
                <a:tab pos="2571750" algn="l"/>
                <a:tab pos="3961765" algn="l"/>
                <a:tab pos="5101590" algn="l"/>
                <a:tab pos="5505450" algn="l"/>
                <a:tab pos="6845300" algn="l"/>
              </a:tabLst>
            </a:pPr>
            <a:r>
              <a:rPr lang="tr-TR" altLang="en-US" b="1" dirty="0"/>
              <a:t>Kısıtlar: </a:t>
            </a:r>
            <a:r>
              <a:rPr lang="tr-TR" altLang="en-US" dirty="0"/>
              <a:t>Bir karar probleminde karar değişkenleri ve karar değişkenleri ile parametreler arasında gerçekleşmesi gereken (zorunlu) ilişkiler.</a:t>
            </a:r>
          </a:p>
          <a:p>
            <a:pPr marL="12700" marR="6350" algn="just">
              <a:lnSpc>
                <a:spcPct val="100000"/>
              </a:lnSpc>
              <a:spcBef>
                <a:spcPts val="484"/>
              </a:spcBef>
            </a:pPr>
            <a:endParaRPr lang="tr-TR" altLang="en-US" dirty="0"/>
          </a:p>
          <a:p>
            <a:pPr marL="12700" marR="6350" algn="just">
              <a:lnSpc>
                <a:spcPct val="100000"/>
              </a:lnSpc>
              <a:spcBef>
                <a:spcPts val="484"/>
              </a:spcBef>
            </a:pPr>
            <a:r>
              <a:rPr lang="tr-TR" altLang="en-US" b="1" dirty="0"/>
              <a:t>Amaç fonksiyonu: </a:t>
            </a:r>
            <a:r>
              <a:rPr lang="tr-TR" altLang="en-US" dirty="0"/>
              <a:t>Karar değişkenlerinden ve bu değişkenlerin  parametrelerinden oluşan en iyi çözümün (maksimum ya da minimum)  elde edilmesini sağlayan bir fonksiyondur.</a:t>
            </a:r>
          </a:p>
        </p:txBody>
      </p:sp>
      <p:sp>
        <p:nvSpPr>
          <p:cNvPr id="3" name="Başlık 2">
            <a:extLst>
              <a:ext uri="{FF2B5EF4-FFF2-40B4-BE49-F238E27FC236}">
                <a16:creationId xmlns:a16="http://schemas.microsoft.com/office/drawing/2014/main" id="{DE869D8B-3960-FB84-4E56-93AEF6E95150}"/>
              </a:ext>
            </a:extLst>
          </p:cNvPr>
          <p:cNvSpPr>
            <a:spLocks noGrp="1"/>
          </p:cNvSpPr>
          <p:nvPr>
            <p:ph type="title"/>
          </p:nvPr>
        </p:nvSpPr>
        <p:spPr/>
        <p:txBody>
          <a:bodyPr/>
          <a:lstStyle/>
          <a:p>
            <a:r>
              <a:rPr lang="tr-TR" dirty="0"/>
              <a:t>Kavramlar</a:t>
            </a:r>
          </a:p>
        </p:txBody>
      </p:sp>
    </p:spTree>
    <p:extLst>
      <p:ext uri="{BB962C8B-B14F-4D97-AF65-F5344CB8AC3E}">
        <p14:creationId xmlns:p14="http://schemas.microsoft.com/office/powerpoint/2010/main" val="3763757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55965BA2-74D4-B5F0-0B38-91E51A631074}"/>
              </a:ext>
            </a:extLst>
          </p:cNvPr>
          <p:cNvSpPr>
            <a:spLocks noGrp="1"/>
          </p:cNvSpPr>
          <p:nvPr>
            <p:ph idx="1"/>
          </p:nvPr>
        </p:nvSpPr>
        <p:spPr/>
        <p:txBody>
          <a:bodyPr/>
          <a:lstStyle/>
          <a:p>
            <a:pPr marL="12700" marR="7620" indent="0" algn="just">
              <a:lnSpc>
                <a:spcPct val="100000"/>
              </a:lnSpc>
              <a:spcBef>
                <a:spcPts val="105"/>
              </a:spcBef>
              <a:buClr>
                <a:srgbClr val="FFCC00"/>
              </a:buClr>
              <a:buSzPct val="75000"/>
              <a:tabLst>
                <a:tab pos="355600" algn="l"/>
              </a:tabLst>
            </a:pPr>
            <a:r>
              <a:rPr lang="tr-TR" altLang="en-US" sz="1500" b="1" dirty="0"/>
              <a:t>Benzetim Modeli: </a:t>
            </a:r>
            <a:r>
              <a:rPr lang="tr-TR" altLang="en-US" sz="1500" dirty="0"/>
              <a:t>Bu yöntem “Girdi ile Çıktı arasındaki ilişkilerin  açık bir şekilde ifade edilemediği durumlarda bize sistemle ilgili fikir  veren ve karar almayı kolaylaştıran modellerdir.</a:t>
            </a:r>
          </a:p>
          <a:p>
            <a:pPr>
              <a:lnSpc>
                <a:spcPct val="100000"/>
              </a:lnSpc>
              <a:spcBef>
                <a:spcPts val="25"/>
              </a:spcBef>
              <a:buClr>
                <a:srgbClr val="FFCC00"/>
              </a:buClr>
              <a:buFont typeface="Wingdings"/>
              <a:buChar char=""/>
            </a:pPr>
            <a:endParaRPr lang="tr-TR" altLang="en-US" sz="1500" dirty="0"/>
          </a:p>
          <a:p>
            <a:pPr marL="12700" marR="5080" indent="0" algn="just">
              <a:lnSpc>
                <a:spcPct val="100000"/>
              </a:lnSpc>
              <a:buClr>
                <a:srgbClr val="FFCC00"/>
              </a:buClr>
              <a:buSzPct val="75000"/>
              <a:tabLst>
                <a:tab pos="355600" algn="l"/>
              </a:tabLst>
            </a:pPr>
            <a:r>
              <a:rPr lang="tr-TR" altLang="en-US" sz="1500" b="1" dirty="0"/>
              <a:t>Deterministik ve Stokastik Modeller: </a:t>
            </a:r>
            <a:r>
              <a:rPr lang="tr-TR" altLang="en-US" sz="1500" dirty="0"/>
              <a:t>Modellerin temsil ettiği veriler  her zaman kesin olarak bilinemeyebilir. Böyle durumlarda veriler  olasılık dağılımları yardımıyla tahmin edilir. Bu şekilde, modellerin  sahip olduğu değerler açısından incelendiğinde; “Olasılığa dayanan  modellere </a:t>
            </a:r>
            <a:r>
              <a:rPr lang="tr-TR" altLang="en-US" sz="1500" dirty="0" err="1"/>
              <a:t>Probabilistik</a:t>
            </a:r>
            <a:r>
              <a:rPr lang="tr-TR" altLang="en-US" sz="1500" dirty="0"/>
              <a:t> veya Stokastik Modeller, açıkça belirlenen  değerlere dayanan modellere ise Deterministik Modeller adı verilir.</a:t>
            </a:r>
          </a:p>
          <a:p>
            <a:endParaRPr lang="tr-TR" dirty="0"/>
          </a:p>
          <a:p>
            <a:pPr marL="12700" marR="5080" indent="0" algn="just">
              <a:lnSpc>
                <a:spcPct val="100000"/>
              </a:lnSpc>
              <a:spcBef>
                <a:spcPts val="105"/>
              </a:spcBef>
              <a:buClr>
                <a:srgbClr val="FFCC00"/>
              </a:buClr>
              <a:buSzPct val="75000"/>
              <a:tabLst>
                <a:tab pos="355600" algn="l"/>
              </a:tabLst>
            </a:pPr>
            <a:r>
              <a:rPr lang="tr-TR" altLang="en-US" sz="1500" b="1" dirty="0"/>
              <a:t>Optimal Çözüm: </a:t>
            </a:r>
            <a:r>
              <a:rPr lang="tr-TR" altLang="en-US" sz="1500" dirty="0"/>
              <a:t>Bir YA modelinin karar değişkenlerinin, mevcut  kısıtlar altında amaç fonksiyonunun en </a:t>
            </a:r>
            <a:r>
              <a:rPr lang="tr-TR" altLang="en-US" sz="1500" dirty="0" err="1"/>
              <a:t>iyilenmesi</a:t>
            </a:r>
            <a:r>
              <a:rPr lang="tr-TR" altLang="en-US" sz="1500" dirty="0"/>
              <a:t> (optimum  kılınması) sonucunda aldığı değerler “optimal çözüm” olarak  adlandırılır.</a:t>
            </a:r>
          </a:p>
          <a:p>
            <a:pPr>
              <a:lnSpc>
                <a:spcPct val="100000"/>
              </a:lnSpc>
              <a:spcBef>
                <a:spcPts val="25"/>
              </a:spcBef>
              <a:buClr>
                <a:srgbClr val="FFCC00"/>
              </a:buClr>
              <a:buFont typeface="Wingdings"/>
              <a:buChar char=""/>
            </a:pPr>
            <a:endParaRPr lang="tr-TR" altLang="en-US" sz="1500" dirty="0"/>
          </a:p>
          <a:p>
            <a:pPr marL="12700" marR="6350" indent="0" algn="just">
              <a:lnSpc>
                <a:spcPct val="100000"/>
              </a:lnSpc>
              <a:buClr>
                <a:srgbClr val="FFCC00"/>
              </a:buClr>
              <a:buSzPct val="75000"/>
              <a:tabLst>
                <a:tab pos="355600" algn="l"/>
              </a:tabLst>
            </a:pPr>
            <a:r>
              <a:rPr lang="tr-TR" altLang="en-US" sz="1500" b="1" dirty="0"/>
              <a:t>Programlama: </a:t>
            </a:r>
            <a:r>
              <a:rPr lang="tr-TR" altLang="en-US" sz="1500" dirty="0"/>
              <a:t>Karar modelinin istenilen davranışa getirilebilmesi  için karar değişkenlerine verilmesi gereken değerleri belirleme  olanağını sağlaması yatmaktadır.</a:t>
            </a:r>
          </a:p>
          <a:p>
            <a:endParaRPr lang="tr-TR" dirty="0"/>
          </a:p>
          <a:p>
            <a:endParaRPr lang="tr-TR" dirty="0"/>
          </a:p>
        </p:txBody>
      </p:sp>
      <p:sp>
        <p:nvSpPr>
          <p:cNvPr id="3" name="Başlık 2">
            <a:extLst>
              <a:ext uri="{FF2B5EF4-FFF2-40B4-BE49-F238E27FC236}">
                <a16:creationId xmlns:a16="http://schemas.microsoft.com/office/drawing/2014/main" id="{DA8C7EC7-D0C8-56EC-AAFA-8EC4B0DDADBB}"/>
              </a:ext>
            </a:extLst>
          </p:cNvPr>
          <p:cNvSpPr>
            <a:spLocks noGrp="1"/>
          </p:cNvSpPr>
          <p:nvPr>
            <p:ph type="title"/>
          </p:nvPr>
        </p:nvSpPr>
        <p:spPr/>
        <p:txBody>
          <a:bodyPr/>
          <a:lstStyle/>
          <a:p>
            <a:r>
              <a:rPr lang="tr-TR" dirty="0"/>
              <a:t>Kavramlar</a:t>
            </a:r>
          </a:p>
        </p:txBody>
      </p:sp>
    </p:spTree>
    <p:extLst>
      <p:ext uri="{BB962C8B-B14F-4D97-AF65-F5344CB8AC3E}">
        <p14:creationId xmlns:p14="http://schemas.microsoft.com/office/powerpoint/2010/main" val="930035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74340" y="2708920"/>
            <a:ext cx="8795320" cy="1347567"/>
          </a:xfrm>
        </p:spPr>
        <p:txBody>
          <a:bodyPr/>
          <a:lstStyle/>
          <a:p>
            <a:r>
              <a:rPr lang="en-US" altLang="ko-KR" dirty="0">
                <a:solidFill>
                  <a:srgbClr val="EA6131"/>
                </a:solidFill>
              </a:rPr>
              <a:t>T</a:t>
            </a:r>
            <a:r>
              <a:rPr lang="tr-TR" altLang="ko-KR" dirty="0" err="1"/>
              <a:t>eşekkürler</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395536" y="1484784"/>
            <a:ext cx="8568952" cy="4881686"/>
          </a:xfrm>
        </p:spPr>
        <p:txBody>
          <a:bodyPr/>
          <a:lstStyle/>
          <a:p>
            <a:r>
              <a:rPr lang="tr-TR" altLang="ko-KR" dirty="0"/>
              <a:t>Bilimsel niteliği olan matematiksel karar verme çalışmaları </a:t>
            </a:r>
            <a:r>
              <a:rPr lang="tr-TR" dirty="0">
                <a:effectLst/>
              </a:rPr>
              <a:t>Frederick </a:t>
            </a:r>
            <a:r>
              <a:rPr lang="tr-TR" dirty="0" err="1">
                <a:effectLst/>
              </a:rPr>
              <a:t>Winslow</a:t>
            </a:r>
            <a:r>
              <a:rPr lang="tr-TR" dirty="0">
                <a:effectLst/>
              </a:rPr>
              <a:t> Taylor (1856-1915)’</a:t>
            </a:r>
            <a:r>
              <a:rPr lang="tr-TR" dirty="0" err="1">
                <a:effectLst/>
              </a:rPr>
              <a:t>ın</a:t>
            </a:r>
            <a:r>
              <a:rPr lang="tr-TR" dirty="0">
                <a:effectLst/>
              </a:rPr>
              <a:t> çalışmalarıyla başlamıştır. </a:t>
            </a:r>
          </a:p>
          <a:p>
            <a:endParaRPr lang="tr-TR" dirty="0">
              <a:effectLst/>
            </a:endParaRPr>
          </a:p>
          <a:p>
            <a:r>
              <a:rPr lang="tr-TR" dirty="0">
                <a:effectLst/>
              </a:rPr>
              <a:t>Taylor, </a:t>
            </a:r>
            <a:r>
              <a:rPr lang="tr-TR" dirty="0" err="1">
                <a:effectLst/>
              </a:rPr>
              <a:t>The</a:t>
            </a:r>
            <a:r>
              <a:rPr lang="tr-TR" dirty="0">
                <a:effectLst/>
              </a:rPr>
              <a:t> </a:t>
            </a:r>
            <a:r>
              <a:rPr lang="tr-TR" dirty="0" err="1">
                <a:effectLst/>
              </a:rPr>
              <a:t>Principles</a:t>
            </a:r>
            <a:r>
              <a:rPr lang="tr-TR" dirty="0">
                <a:effectLst/>
              </a:rPr>
              <a:t> of </a:t>
            </a:r>
            <a:r>
              <a:rPr lang="tr-TR" dirty="0" err="1">
                <a:effectLst/>
              </a:rPr>
              <a:t>Scientific</a:t>
            </a:r>
            <a:r>
              <a:rPr lang="tr-TR" dirty="0">
                <a:effectLst/>
              </a:rPr>
              <a:t> Management (Bilimsel Yönetimin İlkeleri) adlı kitabını 1910 yılında yayınlamış ve birinci bölümde, “</a:t>
            </a:r>
            <a:r>
              <a:rPr lang="tr-TR" u="sng" dirty="0">
                <a:effectLst/>
              </a:rPr>
              <a:t>Yönetimin temel amacı, her çalışan için maksimum refah ile birlikte işveren için maksimum refahı güvence altına almak olmalıdır</a:t>
            </a:r>
            <a:r>
              <a:rPr lang="tr-TR" dirty="0">
                <a:effectLst/>
              </a:rPr>
              <a:t>” ifadesinin altını çizmiştir.</a:t>
            </a:r>
          </a:p>
          <a:p>
            <a:endParaRPr lang="tr-TR" dirty="0">
              <a:effectLst/>
            </a:endParaRPr>
          </a:p>
          <a:p>
            <a:r>
              <a:rPr lang="tr-TR" dirty="0">
                <a:effectLst/>
              </a:rPr>
              <a:t>Bir günlük çalışmayı optimize etmek için kullanılan gözlem, deney ve </a:t>
            </a:r>
            <a:r>
              <a:rPr lang="tr-TR" dirty="0" err="1">
                <a:effectLst/>
              </a:rPr>
              <a:t>matematikleştirme</a:t>
            </a:r>
            <a:r>
              <a:rPr lang="tr-TR" dirty="0">
                <a:effectLst/>
              </a:rPr>
              <a:t>, Taylor'ın bilimsel yönetiminin önemli bir parçasıydı</a:t>
            </a:r>
            <a:r>
              <a:rPr lang="tr-TR" dirty="0"/>
              <a:t>.</a:t>
            </a:r>
          </a:p>
          <a:p>
            <a:endParaRPr lang="tr-TR" altLang="ko-KR" dirty="0"/>
          </a:p>
          <a:p>
            <a:r>
              <a:rPr lang="tr-TR" dirty="0">
                <a:effectLst/>
              </a:rPr>
              <a:t>Ayrıca iş hayatında kullanılan zaman etüdü, hareket etüdü, iş ekonomisi, çalışma standardı, teşvikli ücret sistemi Taylor tarafından geliştirilen yöntemlerdir. Taylor'ın sektördeki verimliliği artırmak için geliştirdiği görüş, araştırma ve yöntemlere “Taylorizm” denir. Taylorizm de </a:t>
            </a:r>
            <a:r>
              <a:rPr lang="tr-TR" dirty="0" err="1">
                <a:effectLst/>
              </a:rPr>
              <a:t>YA'nin</a:t>
            </a:r>
            <a:r>
              <a:rPr lang="tr-TR" dirty="0">
                <a:effectLst/>
              </a:rPr>
              <a:t> öncüsü olmuştur.</a:t>
            </a:r>
          </a:p>
          <a:p>
            <a:endParaRPr lang="tr-TR" altLang="ko-KR" dirty="0"/>
          </a:p>
          <a:p>
            <a:r>
              <a:rPr lang="tr-TR" dirty="0">
                <a:effectLst/>
              </a:rPr>
              <a:t>Henry L. </a:t>
            </a:r>
            <a:r>
              <a:rPr lang="tr-TR" dirty="0" err="1">
                <a:effectLst/>
              </a:rPr>
              <a:t>Gantt</a:t>
            </a:r>
            <a:r>
              <a:rPr lang="tr-TR" dirty="0">
                <a:effectLst/>
              </a:rPr>
              <a:t>, 1900 yılında planlama ve kontrolde kullanılmak üzere </a:t>
            </a:r>
            <a:r>
              <a:rPr lang="tr-TR" dirty="0" err="1">
                <a:effectLst/>
              </a:rPr>
              <a:t>Gantt</a:t>
            </a:r>
            <a:r>
              <a:rPr lang="tr-TR" dirty="0">
                <a:effectLst/>
              </a:rPr>
              <a:t> çizelgelerini geliştirmiştir. </a:t>
            </a:r>
            <a:r>
              <a:rPr lang="tr-TR" dirty="0" err="1">
                <a:effectLst/>
              </a:rPr>
              <a:t>Gantt</a:t>
            </a:r>
            <a:r>
              <a:rPr lang="tr-TR" dirty="0">
                <a:effectLst/>
              </a:rPr>
              <a:t> çizelgeleri, </a:t>
            </a:r>
            <a:r>
              <a:rPr lang="tr-TR" dirty="0" err="1">
                <a:effectLst/>
              </a:rPr>
              <a:t>YA'nın</a:t>
            </a:r>
            <a:r>
              <a:rPr lang="tr-TR" dirty="0">
                <a:effectLst/>
              </a:rPr>
              <a:t> en yaygın kullanılan tekniklerinden biri olan CPM ve </a:t>
            </a:r>
            <a:r>
              <a:rPr lang="tr-TR" dirty="0" err="1">
                <a:effectLst/>
              </a:rPr>
              <a:t>PERT'nin</a:t>
            </a:r>
            <a:r>
              <a:rPr lang="tr-TR" dirty="0">
                <a:effectLst/>
              </a:rPr>
              <a:t> temelidir .</a:t>
            </a:r>
            <a:endParaRPr lang="en-US" altLang="ko-KR" dirty="0"/>
          </a:p>
        </p:txBody>
      </p:sp>
      <p:sp>
        <p:nvSpPr>
          <p:cNvPr id="2" name="제목 1"/>
          <p:cNvSpPr>
            <a:spLocks noGrp="1"/>
          </p:cNvSpPr>
          <p:nvPr>
            <p:ph type="title"/>
          </p:nvPr>
        </p:nvSpPr>
        <p:spPr/>
        <p:txBody>
          <a:bodyPr/>
          <a:lstStyle/>
          <a:p>
            <a:r>
              <a:rPr lang="tr-TR" altLang="ko-KR" dirty="0"/>
              <a:t>Öncü Çalışmalar</a:t>
            </a:r>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65987BEC-37A7-C465-7ED3-181C8526B484}"/>
              </a:ext>
            </a:extLst>
          </p:cNvPr>
          <p:cNvSpPr>
            <a:spLocks noGrp="1"/>
          </p:cNvSpPr>
          <p:nvPr>
            <p:ph idx="1"/>
          </p:nvPr>
        </p:nvSpPr>
        <p:spPr/>
        <p:txBody>
          <a:bodyPr>
            <a:normAutofit lnSpcReduction="10000"/>
          </a:bodyPr>
          <a:lstStyle/>
          <a:p>
            <a:r>
              <a:rPr lang="tr-TR" dirty="0" err="1">
                <a:effectLst/>
              </a:rPr>
              <a:t>Vilfredo</a:t>
            </a:r>
            <a:r>
              <a:rPr lang="tr-TR" dirty="0">
                <a:effectLst/>
              </a:rPr>
              <a:t> </a:t>
            </a:r>
            <a:r>
              <a:rPr lang="tr-TR" dirty="0" err="1">
                <a:effectLst/>
              </a:rPr>
              <a:t>Pareto</a:t>
            </a:r>
            <a:r>
              <a:rPr lang="tr-TR" dirty="0">
                <a:effectLst/>
              </a:rPr>
              <a:t> (1848-1923) uzun yıllar gelir dağılımı üzerine çalışmış ve 1906'da </a:t>
            </a:r>
            <a:r>
              <a:rPr lang="tr-TR" dirty="0" err="1">
                <a:effectLst/>
              </a:rPr>
              <a:t>Pareto</a:t>
            </a:r>
            <a:r>
              <a:rPr lang="tr-TR" dirty="0">
                <a:effectLst/>
              </a:rPr>
              <a:t> Optimalliğini bulmuştur. </a:t>
            </a:r>
            <a:r>
              <a:rPr lang="tr-TR" dirty="0" err="1">
                <a:effectLst/>
              </a:rPr>
              <a:t>Pareto</a:t>
            </a:r>
            <a:r>
              <a:rPr lang="tr-TR" dirty="0">
                <a:effectLst/>
              </a:rPr>
              <a:t> </a:t>
            </a:r>
            <a:r>
              <a:rPr lang="tr-TR" dirty="0" err="1">
                <a:effectLst/>
              </a:rPr>
              <a:t>Optimalliği'nde</a:t>
            </a:r>
            <a:r>
              <a:rPr lang="tr-TR" dirty="0">
                <a:effectLst/>
              </a:rPr>
              <a:t> toplumdaki insanlar arasında mal ve hizmetlerin etkin dağılımı incelenmektedir. </a:t>
            </a:r>
          </a:p>
          <a:p>
            <a:endParaRPr lang="tr-TR" dirty="0"/>
          </a:p>
          <a:p>
            <a:r>
              <a:rPr lang="tr-TR" dirty="0">
                <a:effectLst/>
              </a:rPr>
              <a:t>M. </a:t>
            </a:r>
            <a:r>
              <a:rPr lang="tr-TR" dirty="0" err="1">
                <a:effectLst/>
              </a:rPr>
              <a:t>Josep</a:t>
            </a:r>
            <a:r>
              <a:rPr lang="tr-TR" dirty="0">
                <a:effectLst/>
              </a:rPr>
              <a:t> </a:t>
            </a:r>
            <a:r>
              <a:rPr lang="tr-TR" dirty="0" err="1">
                <a:effectLst/>
              </a:rPr>
              <a:t>Juran</a:t>
            </a:r>
            <a:r>
              <a:rPr lang="tr-TR" dirty="0">
                <a:effectLst/>
              </a:rPr>
              <a:t> bu ilkeyi kullanarak iş hayatında öne çıkacak işlerin, hataların ve envanterlerin sınıflandırılmasında kullanılan 80/20 veya 20/80 kuralını yani </a:t>
            </a:r>
            <a:r>
              <a:rPr lang="tr-TR" dirty="0" err="1">
                <a:effectLst/>
              </a:rPr>
              <a:t>Pareto</a:t>
            </a:r>
            <a:r>
              <a:rPr lang="tr-TR" dirty="0">
                <a:effectLst/>
              </a:rPr>
              <a:t> ilkesini geliştirmiştir.</a:t>
            </a:r>
          </a:p>
          <a:p>
            <a:endParaRPr lang="tr-TR" dirty="0"/>
          </a:p>
          <a:p>
            <a:pPr>
              <a:buAutoNum type="alphaUcPeriod"/>
            </a:pPr>
            <a:r>
              <a:rPr lang="tr-TR" dirty="0">
                <a:effectLst/>
              </a:rPr>
              <a:t>Markov, 1907'de, geçmiş ve şimdiki faaliyetlerin olasılıklarından yararlanan ve bu faaliyetlerin gelecekteki olasılıklarını belirleyen Markov Zinciri'ni tanıttı. Markov zinciri, geçmiş ve şimdiki faaliyetlerin olasılıklarından yararlanarak bu faaliyetlerin gelecekteki olasılıklarını belirleyen bir yaklaşımdır.</a:t>
            </a:r>
          </a:p>
          <a:p>
            <a:pPr>
              <a:buAutoNum type="alphaUcPeriod"/>
            </a:pPr>
            <a:endParaRPr lang="tr-TR" dirty="0"/>
          </a:p>
          <a:p>
            <a:pPr marL="0" indent="0"/>
            <a:r>
              <a:rPr lang="tr-TR" dirty="0">
                <a:effectLst/>
              </a:rPr>
              <a:t>F. W. Harris, stok kontrolü alanında çalışmış ve 1915 yılında ekonomik sipariş miktarı modeli olarak bilinen temel stok formülünü geliştirmiştir.</a:t>
            </a:r>
          </a:p>
          <a:p>
            <a:pPr marL="0" indent="0"/>
            <a:endParaRPr lang="tr-TR" dirty="0"/>
          </a:p>
          <a:p>
            <a:pPr marL="0" indent="0"/>
            <a:r>
              <a:rPr lang="tr-TR" dirty="0">
                <a:effectLst/>
              </a:rPr>
              <a:t>A. K. </a:t>
            </a:r>
            <a:r>
              <a:rPr lang="tr-TR" dirty="0" err="1">
                <a:effectLst/>
              </a:rPr>
              <a:t>Erlang</a:t>
            </a:r>
            <a:r>
              <a:rPr lang="tr-TR" dirty="0">
                <a:effectLst/>
              </a:rPr>
              <a:t>, telefon trafiği tıkanıklığı sorunu üzerinde çalışmıştır. Yoğun zamanlarda, telefon operatörlerinin çağrılara çağrı yapılır yapılmaz cevap verememesi, çağrıların gecikmesine ve müşteri bekleme süresinin artmasına neden olmuştur. Bu ciddi bir sorundu ve 1917'de bu konudaki çalışmasını yayınladı. Çalışması İngiliz Postanesi tarafından kabul edildi ve bekleme süresi için geliştirdiği formül telefon trafiği için kullanıldı.</a:t>
            </a:r>
          </a:p>
          <a:p>
            <a:pPr marL="0" indent="0"/>
            <a:endParaRPr lang="tr-TR" dirty="0"/>
          </a:p>
          <a:p>
            <a:pPr marL="0" indent="0"/>
            <a:endParaRPr lang="tr-TR" dirty="0"/>
          </a:p>
        </p:txBody>
      </p:sp>
      <p:sp>
        <p:nvSpPr>
          <p:cNvPr id="3" name="Başlık 2">
            <a:extLst>
              <a:ext uri="{FF2B5EF4-FFF2-40B4-BE49-F238E27FC236}">
                <a16:creationId xmlns:a16="http://schemas.microsoft.com/office/drawing/2014/main" id="{D34FD22B-6389-81C4-FA0B-50CDAE10ABF3}"/>
              </a:ext>
            </a:extLst>
          </p:cNvPr>
          <p:cNvSpPr>
            <a:spLocks noGrp="1"/>
          </p:cNvSpPr>
          <p:nvPr>
            <p:ph type="title"/>
          </p:nvPr>
        </p:nvSpPr>
        <p:spPr/>
        <p:txBody>
          <a:bodyPr/>
          <a:lstStyle/>
          <a:p>
            <a:r>
              <a:rPr lang="tr-TR" altLang="ko-KR" dirty="0"/>
              <a:t>Öncü Çalışmalar</a:t>
            </a:r>
            <a:endParaRPr lang="tr-TR" dirty="0"/>
          </a:p>
        </p:txBody>
      </p:sp>
    </p:spTree>
    <p:extLst>
      <p:ext uri="{BB962C8B-B14F-4D97-AF65-F5344CB8AC3E}">
        <p14:creationId xmlns:p14="http://schemas.microsoft.com/office/powerpoint/2010/main" val="4274608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D26BA9E2-35BD-4EAB-A0B8-DC17D6EDB57C}"/>
              </a:ext>
            </a:extLst>
          </p:cNvPr>
          <p:cNvSpPr>
            <a:spLocks noGrp="1"/>
          </p:cNvSpPr>
          <p:nvPr>
            <p:ph idx="1"/>
          </p:nvPr>
        </p:nvSpPr>
        <p:spPr/>
        <p:txBody>
          <a:bodyPr/>
          <a:lstStyle/>
          <a:p>
            <a:r>
              <a:rPr lang="tr-TR" dirty="0">
                <a:effectLst/>
              </a:rPr>
              <a:t>W. </a:t>
            </a:r>
            <a:r>
              <a:rPr lang="tr-TR" dirty="0" err="1">
                <a:effectLst/>
              </a:rPr>
              <a:t>Leontief</a:t>
            </a:r>
            <a:r>
              <a:rPr lang="tr-TR" dirty="0">
                <a:effectLst/>
              </a:rPr>
              <a:t>, </a:t>
            </a:r>
            <a:r>
              <a:rPr lang="tr-TR" dirty="0" err="1">
                <a:effectLst/>
              </a:rPr>
              <a:t>Von</a:t>
            </a:r>
            <a:r>
              <a:rPr lang="tr-TR" dirty="0">
                <a:effectLst/>
              </a:rPr>
              <a:t> </a:t>
            </a:r>
            <a:r>
              <a:rPr lang="tr-TR" dirty="0" err="1">
                <a:effectLst/>
              </a:rPr>
              <a:t>Newman</a:t>
            </a:r>
            <a:r>
              <a:rPr lang="tr-TR" dirty="0">
                <a:effectLst/>
              </a:rPr>
              <a:t> ve </a:t>
            </a:r>
            <a:r>
              <a:rPr lang="tr-TR" dirty="0" err="1">
                <a:effectLst/>
              </a:rPr>
              <a:t>Stigler'in</a:t>
            </a:r>
            <a:r>
              <a:rPr lang="tr-TR" dirty="0">
                <a:effectLst/>
              </a:rPr>
              <a:t> 1930'lara yönelik çalışmaları, genel kaynak dağılımı sorunlarının çözümünde bir araç olmuş ve oyun teorisi alanına önemli katkılar sağlamıştır.</a:t>
            </a:r>
          </a:p>
          <a:p>
            <a:endParaRPr lang="tr-TR" dirty="0"/>
          </a:p>
          <a:p>
            <a:r>
              <a:rPr lang="tr-TR" dirty="0">
                <a:effectLst/>
              </a:rPr>
              <a:t>H. C. </a:t>
            </a:r>
            <a:r>
              <a:rPr lang="tr-TR" dirty="0" err="1">
                <a:effectLst/>
              </a:rPr>
              <a:t>Levinson</a:t>
            </a:r>
            <a:r>
              <a:rPr lang="tr-TR" dirty="0">
                <a:effectLst/>
              </a:rPr>
              <a:t>, 1930'larda mağazacılık sorunlarına bilimsel analiz yöntemi olarak uygulamıştır. </a:t>
            </a:r>
            <a:r>
              <a:rPr lang="tr-TR" dirty="0" err="1">
                <a:effectLst/>
              </a:rPr>
              <a:t>Sharma</a:t>
            </a:r>
            <a:r>
              <a:rPr lang="tr-TR" dirty="0">
                <a:effectLst/>
              </a:rPr>
              <a:t> YA çözüm yöntemleri kullanarak, müşterilerin satın alma alışkanlıklarının, reklamlara verilen tepkilerin vb. bilimsel olarak incelenmesiyle ilgili çalışmalar yürütmüştür .</a:t>
            </a:r>
          </a:p>
          <a:p>
            <a:endParaRPr lang="tr-TR" dirty="0"/>
          </a:p>
          <a:p>
            <a:r>
              <a:rPr lang="tr-TR" dirty="0" err="1">
                <a:effectLst/>
              </a:rPr>
              <a:t>Shewart</a:t>
            </a:r>
            <a:r>
              <a:rPr lang="tr-TR" dirty="0">
                <a:effectLst/>
              </a:rPr>
              <a:t>, Dodge ve </a:t>
            </a:r>
            <a:r>
              <a:rPr lang="tr-TR" dirty="0" err="1">
                <a:effectLst/>
              </a:rPr>
              <a:t>Roming</a:t>
            </a:r>
            <a:r>
              <a:rPr lang="tr-TR" dirty="0">
                <a:effectLst/>
              </a:rPr>
              <a:t>, Bell Telefon Laboratuvarı'nda (New Jersey) kalite kontrol ve örnekleme tekniklerini kullanmışlar ve R. A. Fisher de istatistik alanının gelişimine öncülük etmiştir.</a:t>
            </a:r>
          </a:p>
          <a:p>
            <a:endParaRPr lang="tr-TR" dirty="0"/>
          </a:p>
          <a:p>
            <a:r>
              <a:rPr lang="tr-TR" dirty="0">
                <a:effectLst/>
              </a:rPr>
              <a:t>1936'nın başlarında, İngiliz Hava Bakanlığı, </a:t>
            </a:r>
            <a:r>
              <a:rPr lang="tr-TR" dirty="0" err="1">
                <a:effectLst/>
              </a:rPr>
              <a:t>Felixstowe</a:t>
            </a:r>
            <a:r>
              <a:rPr lang="tr-TR" dirty="0">
                <a:effectLst/>
              </a:rPr>
              <a:t> yakınlarındaki </a:t>
            </a:r>
            <a:r>
              <a:rPr lang="tr-TR" dirty="0" err="1">
                <a:effectLst/>
              </a:rPr>
              <a:t>Suffolk'ta</a:t>
            </a:r>
            <a:r>
              <a:rPr lang="tr-TR" dirty="0">
                <a:effectLst/>
              </a:rPr>
              <a:t> </a:t>
            </a:r>
            <a:r>
              <a:rPr lang="tr-TR" dirty="0" err="1">
                <a:effectLst/>
              </a:rPr>
              <a:t>Bawdsey</a:t>
            </a:r>
            <a:r>
              <a:rPr lang="tr-TR" dirty="0">
                <a:effectLst/>
              </a:rPr>
              <a:t> Araştırma İstasyonu'nu kurdu. Bu bölge, Hava Kuvvetleri ve Ordu ile ilgili savaş öncesi radar çalışmalarının merkeziydi.</a:t>
            </a:r>
          </a:p>
          <a:p>
            <a:endParaRPr lang="tr-TR" dirty="0"/>
          </a:p>
          <a:p>
            <a:r>
              <a:rPr lang="tr-TR" dirty="0">
                <a:effectLst/>
              </a:rPr>
              <a:t>İlk savaş öncesi hava savunma tatbikatı 1937 yazında uygulandı. </a:t>
            </a:r>
            <a:r>
              <a:rPr lang="tr-TR" dirty="0" err="1">
                <a:effectLst/>
              </a:rPr>
              <a:t>Bawdsey</a:t>
            </a:r>
            <a:r>
              <a:rPr lang="tr-TR" dirty="0">
                <a:effectLst/>
              </a:rPr>
              <a:t> Araştırma </a:t>
            </a:r>
            <a:r>
              <a:rPr lang="tr-TR" dirty="0" err="1">
                <a:effectLst/>
              </a:rPr>
              <a:t>İstasyonu'daki</a:t>
            </a:r>
            <a:r>
              <a:rPr lang="tr-TR" dirty="0">
                <a:effectLst/>
              </a:rPr>
              <a:t> deneysel radar istasyonu devreye alındı ve buradan elde edilen bilgiler genel hava savunma uyarı ve kontrol sistemine iletildi. </a:t>
            </a:r>
            <a:endParaRPr lang="tr-TR" dirty="0"/>
          </a:p>
        </p:txBody>
      </p:sp>
      <p:sp>
        <p:nvSpPr>
          <p:cNvPr id="3" name="Başlık 2">
            <a:extLst>
              <a:ext uri="{FF2B5EF4-FFF2-40B4-BE49-F238E27FC236}">
                <a16:creationId xmlns:a16="http://schemas.microsoft.com/office/drawing/2014/main" id="{AF82A7F2-63BC-C33E-9533-E37F58FEB137}"/>
              </a:ext>
            </a:extLst>
          </p:cNvPr>
          <p:cNvSpPr>
            <a:spLocks noGrp="1"/>
          </p:cNvSpPr>
          <p:nvPr>
            <p:ph type="title"/>
          </p:nvPr>
        </p:nvSpPr>
        <p:spPr/>
        <p:txBody>
          <a:bodyPr/>
          <a:lstStyle/>
          <a:p>
            <a:r>
              <a:rPr lang="tr-TR" dirty="0"/>
              <a:t>Öncü Çalışmalar</a:t>
            </a:r>
          </a:p>
        </p:txBody>
      </p:sp>
    </p:spTree>
    <p:extLst>
      <p:ext uri="{BB962C8B-B14F-4D97-AF65-F5344CB8AC3E}">
        <p14:creationId xmlns:p14="http://schemas.microsoft.com/office/powerpoint/2010/main" val="3892988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A38B0604-B16C-6093-552E-CB6B2F7B21D9}"/>
              </a:ext>
            </a:extLst>
          </p:cNvPr>
          <p:cNvSpPr>
            <a:spLocks noGrp="1"/>
          </p:cNvSpPr>
          <p:nvPr>
            <p:ph idx="1"/>
          </p:nvPr>
        </p:nvSpPr>
        <p:spPr/>
        <p:txBody>
          <a:bodyPr/>
          <a:lstStyle/>
          <a:p>
            <a:r>
              <a:rPr lang="tr-TR" dirty="0" err="1">
                <a:effectLst/>
              </a:rPr>
              <a:t>Bawdsey</a:t>
            </a:r>
            <a:r>
              <a:rPr lang="tr-TR" dirty="0">
                <a:effectLst/>
              </a:rPr>
              <a:t> Araştırma İstasyonu Müdürü A.P. </a:t>
            </a:r>
            <a:r>
              <a:rPr lang="tr-TR" dirty="0" err="1">
                <a:effectLst/>
              </a:rPr>
              <a:t>Rowe</a:t>
            </a:r>
            <a:r>
              <a:rPr lang="tr-TR" dirty="0">
                <a:effectLst/>
              </a:rPr>
              <a:t>, radar sisteminin uçakları tespit etmek için teknik fizibilitesinin yeterli olmasına rağmen operasyonel başarısının ihtiyaçları karşılamada yetersiz kaldığını belirtti. Bu nedenle sistemin operasyonel yönleri üzerine yapılan araştırmalara ağırlık vermiş ve bu askeri operasyonlara “Operasyonel Araştırma” adı verilmiştir.</a:t>
            </a:r>
          </a:p>
          <a:p>
            <a:endParaRPr lang="tr-TR" dirty="0"/>
          </a:p>
          <a:p>
            <a:r>
              <a:rPr lang="tr-TR" dirty="0">
                <a:effectLst/>
              </a:rPr>
              <a:t>1939 yazında İngilizler son hava savunma tatbikatlarını gerçekleştirdiler. Bu son tatbikat, hava savunma alarm ve kontrol sistemi açısından büyük bir ilerleme kaydetti. Williams ve Roberts liderliğindeki ekiplerin katkıları bu alıştırmada çok belirgindi.</a:t>
            </a:r>
          </a:p>
          <a:p>
            <a:endParaRPr lang="tr-TR" dirty="0"/>
          </a:p>
          <a:p>
            <a:r>
              <a:rPr lang="tr-TR" dirty="0">
                <a:effectLst/>
              </a:rPr>
              <a:t>Williams ve </a:t>
            </a:r>
            <a:r>
              <a:rPr lang="tr-TR" dirty="0" err="1">
                <a:effectLst/>
              </a:rPr>
              <a:t>Roberts'ın</a:t>
            </a:r>
            <a:r>
              <a:rPr lang="tr-TR" dirty="0">
                <a:effectLst/>
              </a:rPr>
              <a:t> yanı sıra J.C. </a:t>
            </a:r>
            <a:r>
              <a:rPr lang="tr-TR" dirty="0" err="1">
                <a:effectLst/>
              </a:rPr>
              <a:t>Bower</a:t>
            </a:r>
            <a:r>
              <a:rPr lang="tr-TR" dirty="0">
                <a:effectLst/>
              </a:rPr>
              <a:t>, I.H. </a:t>
            </a:r>
            <a:r>
              <a:rPr lang="tr-TR" dirty="0" err="1">
                <a:effectLst/>
              </a:rPr>
              <a:t>Cole</a:t>
            </a:r>
            <a:r>
              <a:rPr lang="tr-TR" dirty="0">
                <a:effectLst/>
              </a:rPr>
              <a:t> ve W.E. </a:t>
            </a:r>
            <a:r>
              <a:rPr lang="tr-TR" dirty="0" err="1">
                <a:effectLst/>
              </a:rPr>
              <a:t>Egner’i</a:t>
            </a:r>
            <a:r>
              <a:rPr lang="tr-TR" dirty="0">
                <a:effectLst/>
              </a:rPr>
              <a:t> de içeren çalışma grubuna "</a:t>
            </a:r>
            <a:r>
              <a:rPr lang="tr-TR" dirty="0" err="1">
                <a:effectLst/>
              </a:rPr>
              <a:t>Stanmore</a:t>
            </a:r>
            <a:r>
              <a:rPr lang="tr-TR" dirty="0">
                <a:effectLst/>
              </a:rPr>
              <a:t> Araştırma Bölümü" adı verildi ve grup </a:t>
            </a:r>
            <a:r>
              <a:rPr lang="tr-TR" dirty="0" err="1">
                <a:effectLst/>
              </a:rPr>
              <a:t>Stanmore'daki</a:t>
            </a:r>
            <a:r>
              <a:rPr lang="tr-TR" dirty="0">
                <a:effectLst/>
              </a:rPr>
              <a:t> karargahı radar istasyonuna bağlanma görevi üstlendi. </a:t>
            </a:r>
          </a:p>
          <a:p>
            <a:endParaRPr lang="tr-TR" dirty="0"/>
          </a:p>
          <a:p>
            <a:endParaRPr lang="tr-TR" dirty="0">
              <a:effectLst/>
            </a:endParaRPr>
          </a:p>
          <a:p>
            <a:endParaRPr lang="tr-TR" dirty="0"/>
          </a:p>
          <a:p>
            <a:endParaRPr lang="tr-TR" dirty="0"/>
          </a:p>
        </p:txBody>
      </p:sp>
      <p:sp>
        <p:nvSpPr>
          <p:cNvPr id="3" name="Başlık 2">
            <a:extLst>
              <a:ext uri="{FF2B5EF4-FFF2-40B4-BE49-F238E27FC236}">
                <a16:creationId xmlns:a16="http://schemas.microsoft.com/office/drawing/2014/main" id="{E29FEBA5-5F16-5ABF-AE44-5DDD4507D8B1}"/>
              </a:ext>
            </a:extLst>
          </p:cNvPr>
          <p:cNvSpPr>
            <a:spLocks noGrp="1"/>
          </p:cNvSpPr>
          <p:nvPr>
            <p:ph type="title"/>
          </p:nvPr>
        </p:nvSpPr>
        <p:spPr/>
        <p:txBody>
          <a:bodyPr/>
          <a:lstStyle/>
          <a:p>
            <a:r>
              <a:rPr lang="tr-TR" dirty="0"/>
              <a:t>Öncü Çalışmalar</a:t>
            </a:r>
          </a:p>
        </p:txBody>
      </p:sp>
    </p:spTree>
    <p:extLst>
      <p:ext uri="{BB962C8B-B14F-4D97-AF65-F5344CB8AC3E}">
        <p14:creationId xmlns:p14="http://schemas.microsoft.com/office/powerpoint/2010/main" val="42574790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338E6CF9-A3F8-EC14-DA7E-3C0423941F08}"/>
              </a:ext>
            </a:extLst>
          </p:cNvPr>
          <p:cNvSpPr>
            <a:spLocks noGrp="1"/>
          </p:cNvSpPr>
          <p:nvPr>
            <p:ph idx="1"/>
          </p:nvPr>
        </p:nvSpPr>
        <p:spPr/>
        <p:txBody>
          <a:bodyPr/>
          <a:lstStyle/>
          <a:p>
            <a:pPr>
              <a:lnSpc>
                <a:spcPct val="150000"/>
              </a:lnSpc>
            </a:pPr>
            <a:r>
              <a:rPr lang="tr-TR" dirty="0"/>
              <a:t>1941 yılında Yöneylem Araştırması Bölümü (</a:t>
            </a:r>
            <a:r>
              <a:rPr lang="tr-TR" dirty="0" err="1"/>
              <a:t>Operational</a:t>
            </a:r>
            <a:r>
              <a:rPr lang="tr-TR" dirty="0"/>
              <a:t> </a:t>
            </a:r>
            <a:r>
              <a:rPr lang="tr-TR" dirty="0" err="1"/>
              <a:t>Research</a:t>
            </a:r>
            <a:r>
              <a:rPr lang="tr-TR" dirty="0"/>
              <a:t> </a:t>
            </a:r>
            <a:r>
              <a:rPr lang="tr-TR" dirty="0" err="1"/>
              <a:t>Section</a:t>
            </a:r>
            <a:r>
              <a:rPr lang="tr-TR" dirty="0"/>
              <a:t>- ORS) kuruldu ve savaş bitimine kadar söz konusu grup çalışmalar yaptı.</a:t>
            </a:r>
          </a:p>
          <a:p>
            <a:pPr>
              <a:lnSpc>
                <a:spcPct val="150000"/>
              </a:lnSpc>
            </a:pPr>
            <a:endParaRPr lang="tr-TR" dirty="0"/>
          </a:p>
          <a:p>
            <a:pPr>
              <a:lnSpc>
                <a:spcPct val="150000"/>
              </a:lnSpc>
            </a:pPr>
            <a:r>
              <a:rPr lang="tr-TR" dirty="0"/>
              <a:t>1941 yılında kurulan </a:t>
            </a:r>
            <a:r>
              <a:rPr lang="tr-TR" dirty="0" err="1"/>
              <a:t>Blackett</a:t>
            </a:r>
            <a:r>
              <a:rPr lang="tr-TR" dirty="0"/>
              <a:t> önderliğindeki bu gruba yedi ayrı bilim dalından </a:t>
            </a:r>
            <a:r>
              <a:rPr lang="tr-TR" dirty="0" err="1"/>
              <a:t>onbir</a:t>
            </a:r>
            <a:r>
              <a:rPr lang="tr-TR" dirty="0"/>
              <a:t> bilim adamı katılmıştı: üç fizyolog, bir fizikçi, iki matematikçi, bir astrofizikçi, iki fizik matematikçisi, bir subay, bir mühendis. Savaştan sonra YA çalışmaları özellikle ABD'de askeriye dışındaki alanlarda da hızlandı.</a:t>
            </a:r>
          </a:p>
          <a:p>
            <a:endParaRPr lang="tr-TR" dirty="0"/>
          </a:p>
        </p:txBody>
      </p:sp>
      <p:sp>
        <p:nvSpPr>
          <p:cNvPr id="3" name="Başlık 2">
            <a:extLst>
              <a:ext uri="{FF2B5EF4-FFF2-40B4-BE49-F238E27FC236}">
                <a16:creationId xmlns:a16="http://schemas.microsoft.com/office/drawing/2014/main" id="{08BB6849-534B-CAA9-5229-4417F8275B61}"/>
              </a:ext>
            </a:extLst>
          </p:cNvPr>
          <p:cNvSpPr>
            <a:spLocks noGrp="1"/>
          </p:cNvSpPr>
          <p:nvPr>
            <p:ph type="title"/>
          </p:nvPr>
        </p:nvSpPr>
        <p:spPr/>
        <p:txBody>
          <a:bodyPr/>
          <a:lstStyle/>
          <a:p>
            <a:endParaRPr lang="tr-TR"/>
          </a:p>
        </p:txBody>
      </p:sp>
    </p:spTree>
    <p:extLst>
      <p:ext uri="{BB962C8B-B14F-4D97-AF65-F5344CB8AC3E}">
        <p14:creationId xmlns:p14="http://schemas.microsoft.com/office/powerpoint/2010/main" val="40750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A33F0EB9-C7CF-44AE-413B-779398273E95}"/>
              </a:ext>
            </a:extLst>
          </p:cNvPr>
          <p:cNvSpPr>
            <a:spLocks noGrp="1"/>
          </p:cNvSpPr>
          <p:nvPr>
            <p:ph idx="1"/>
          </p:nvPr>
        </p:nvSpPr>
        <p:spPr/>
        <p:txBody>
          <a:bodyPr/>
          <a:lstStyle/>
          <a:p>
            <a:pPr marL="12700" marR="5080" indent="0" algn="just">
              <a:lnSpc>
                <a:spcPct val="100000"/>
              </a:lnSpc>
              <a:spcBef>
                <a:spcPts val="100"/>
              </a:spcBef>
              <a:buClr>
                <a:srgbClr val="FFCC00"/>
              </a:buClr>
              <a:buSzPct val="75000"/>
              <a:tabLst>
                <a:tab pos="355600" algn="l"/>
              </a:tabLst>
            </a:pPr>
            <a:r>
              <a:rPr lang="tr-TR" altLang="en-US" dirty="0"/>
              <a:t>YA çalışmaları ülkemizde, 1 Haziran 1956’da Albay Fuat  Uluğ’un çabalarıyla Genel Kurmay İlmi İstişare ve  Geliştirme Kurulu Başkanlığına bağlı olarak tümü yedek  subaylardan oluşan bir “Harekat Araştırması Grubu’nun  kurulması ile başlamıştır.</a:t>
            </a:r>
          </a:p>
          <a:p>
            <a:pPr marL="12700" marR="6350" indent="0" algn="just">
              <a:lnSpc>
                <a:spcPct val="100000"/>
              </a:lnSpc>
              <a:spcBef>
                <a:spcPts val="575"/>
              </a:spcBef>
              <a:buClr>
                <a:srgbClr val="FFCC00"/>
              </a:buClr>
              <a:buSzPct val="75000"/>
              <a:tabLst>
                <a:tab pos="355600" algn="l"/>
              </a:tabLst>
            </a:pPr>
            <a:endParaRPr lang="tr-TR" altLang="en-US" dirty="0"/>
          </a:p>
          <a:p>
            <a:pPr marL="12700" marR="6350" indent="0" algn="just">
              <a:lnSpc>
                <a:spcPct val="100000"/>
              </a:lnSpc>
              <a:spcBef>
                <a:spcPts val="575"/>
              </a:spcBef>
              <a:buClr>
                <a:srgbClr val="FFCC00"/>
              </a:buClr>
              <a:buSzPct val="75000"/>
              <a:tabLst>
                <a:tab pos="355600" algn="l"/>
              </a:tabLst>
            </a:pPr>
            <a:r>
              <a:rPr lang="tr-TR" altLang="en-US" dirty="0"/>
              <a:t>“Harekat Araştırması” adı ile ilk defa İTÜ Makine  Fakültesi’nde 1960-1961’de Prof. Dr. İlhami Karayalçın  tarafından ders olarak verildi.</a:t>
            </a:r>
          </a:p>
          <a:p>
            <a:pPr marL="12700" indent="0">
              <a:lnSpc>
                <a:spcPct val="100000"/>
              </a:lnSpc>
              <a:spcBef>
                <a:spcPts val="580"/>
              </a:spcBef>
              <a:buClr>
                <a:srgbClr val="FFCC00"/>
              </a:buClr>
              <a:buSzPct val="75000"/>
              <a:tabLst>
                <a:tab pos="354965" algn="l"/>
                <a:tab pos="355600" algn="l"/>
              </a:tabLst>
            </a:pPr>
            <a:endParaRPr lang="tr-TR" altLang="en-US" dirty="0"/>
          </a:p>
          <a:p>
            <a:pPr marL="12700" indent="0">
              <a:lnSpc>
                <a:spcPct val="100000"/>
              </a:lnSpc>
              <a:spcBef>
                <a:spcPts val="580"/>
              </a:spcBef>
              <a:buClr>
                <a:srgbClr val="FFCC00"/>
              </a:buClr>
              <a:buSzPct val="75000"/>
              <a:tabLst>
                <a:tab pos="354965" algn="l"/>
                <a:tab pos="355600" algn="l"/>
              </a:tabLst>
            </a:pPr>
            <a:r>
              <a:rPr lang="tr-TR" altLang="en-US" dirty="0"/>
              <a:t>1 Eylül 1965 tarihinde TÜBİTAK içinde “Harekat Araştırması Bölümü” Ankara’da kuruldu.</a:t>
            </a:r>
          </a:p>
          <a:p>
            <a:endParaRPr lang="tr-TR" dirty="0"/>
          </a:p>
        </p:txBody>
      </p:sp>
      <p:sp>
        <p:nvSpPr>
          <p:cNvPr id="3" name="Başlık 2">
            <a:extLst>
              <a:ext uri="{FF2B5EF4-FFF2-40B4-BE49-F238E27FC236}">
                <a16:creationId xmlns:a16="http://schemas.microsoft.com/office/drawing/2014/main" id="{6B976515-1DBF-8AB2-D8E9-9713E21E912C}"/>
              </a:ext>
            </a:extLst>
          </p:cNvPr>
          <p:cNvSpPr>
            <a:spLocks noGrp="1"/>
          </p:cNvSpPr>
          <p:nvPr>
            <p:ph type="title"/>
          </p:nvPr>
        </p:nvSpPr>
        <p:spPr/>
        <p:txBody>
          <a:bodyPr/>
          <a:lstStyle/>
          <a:p>
            <a:r>
              <a:rPr lang="tr-TR" dirty="0"/>
              <a:t>Türkiye’deki Çalışmalar</a:t>
            </a:r>
          </a:p>
        </p:txBody>
      </p:sp>
    </p:spTree>
    <p:extLst>
      <p:ext uri="{BB962C8B-B14F-4D97-AF65-F5344CB8AC3E}">
        <p14:creationId xmlns:p14="http://schemas.microsoft.com/office/powerpoint/2010/main" val="3642474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B1CA43B6-E7F7-E4FC-4A07-16F4E802FA35}"/>
              </a:ext>
            </a:extLst>
          </p:cNvPr>
          <p:cNvSpPr>
            <a:spLocks noGrp="1"/>
          </p:cNvSpPr>
          <p:nvPr>
            <p:ph idx="1"/>
          </p:nvPr>
        </p:nvSpPr>
        <p:spPr/>
        <p:txBody>
          <a:bodyPr/>
          <a:lstStyle/>
          <a:p>
            <a:pPr marL="355600" indent="-342900">
              <a:lnSpc>
                <a:spcPct val="100000"/>
              </a:lnSpc>
              <a:spcBef>
                <a:spcPts val="580"/>
              </a:spcBef>
              <a:buClr>
                <a:srgbClr val="FFCC00"/>
              </a:buClr>
              <a:buSzPct val="75000"/>
              <a:buFont typeface="Wingdings"/>
              <a:buChar char=""/>
              <a:tabLst>
                <a:tab pos="354965" algn="l"/>
                <a:tab pos="355600" algn="l"/>
              </a:tabLst>
            </a:pPr>
            <a:r>
              <a:rPr lang="tr-TR" altLang="en-US"/>
              <a:t>Yöneylem Araştırması Derneği (YAD),</a:t>
            </a:r>
          </a:p>
          <a:p>
            <a:pPr marL="12700">
              <a:lnSpc>
                <a:spcPct val="100000"/>
              </a:lnSpc>
              <a:spcBef>
                <a:spcPts val="480"/>
              </a:spcBef>
            </a:pPr>
            <a:r>
              <a:rPr lang="tr-TR" altLang="en-US"/>
              <a:t>Yöneylem Araştırmasının ülkemizde tanıtılmasına, yaygınlaştırılmasına ve uygulanmasına katkıda bulunmak amacıyla 1975 yılında kuruldu.</a:t>
            </a:r>
          </a:p>
          <a:p>
            <a:pPr>
              <a:lnSpc>
                <a:spcPct val="100000"/>
              </a:lnSpc>
              <a:spcBef>
                <a:spcPts val="5"/>
              </a:spcBef>
            </a:pPr>
            <a:endParaRPr lang="tr-TR" sz="2000">
              <a:latin typeface="Times New Roman"/>
              <a:cs typeface="Times New Roman"/>
            </a:endParaRPr>
          </a:p>
          <a:p>
            <a:pPr marL="895350" marR="890905" algn="ctr">
              <a:lnSpc>
                <a:spcPct val="120000"/>
              </a:lnSpc>
            </a:pPr>
            <a:r>
              <a:rPr lang="tr-TR" sz="1600">
                <a:solidFill>
                  <a:srgbClr val="FF0000"/>
                </a:solidFill>
                <a:latin typeface="Arial"/>
                <a:cs typeface="Arial"/>
              </a:rPr>
              <a:t>Yöneylem Araştırması ve Endüstri Mühendisliği</a:t>
            </a:r>
            <a:r>
              <a:rPr lang="tr-TR" sz="1600" spc="-185">
                <a:solidFill>
                  <a:srgbClr val="FF0000"/>
                </a:solidFill>
                <a:latin typeface="Arial"/>
                <a:cs typeface="Arial"/>
              </a:rPr>
              <a:t> </a:t>
            </a:r>
            <a:r>
              <a:rPr lang="tr-TR" sz="1600">
                <a:solidFill>
                  <a:srgbClr val="FF0000"/>
                </a:solidFill>
                <a:latin typeface="Arial"/>
                <a:cs typeface="Arial"/>
              </a:rPr>
              <a:t>(YAEM)  Ulusal</a:t>
            </a:r>
            <a:r>
              <a:rPr lang="tr-TR" sz="1600" spc="-20">
                <a:solidFill>
                  <a:srgbClr val="FF0000"/>
                </a:solidFill>
                <a:latin typeface="Arial"/>
                <a:cs typeface="Arial"/>
              </a:rPr>
              <a:t> </a:t>
            </a:r>
            <a:r>
              <a:rPr lang="tr-TR" sz="1600">
                <a:solidFill>
                  <a:srgbClr val="FF0000"/>
                </a:solidFill>
                <a:latin typeface="Arial"/>
                <a:cs typeface="Arial"/>
              </a:rPr>
              <a:t>Kongreleri</a:t>
            </a:r>
          </a:p>
          <a:p>
            <a:pPr marL="895350" marR="890905" algn="ctr">
              <a:lnSpc>
                <a:spcPct val="120000"/>
              </a:lnSpc>
            </a:pPr>
            <a:endParaRPr lang="tr-TR" sz="1600">
              <a:latin typeface="Arial"/>
              <a:cs typeface="Arial"/>
            </a:endParaRPr>
          </a:p>
          <a:p>
            <a:pPr marL="355600" marR="5715" indent="-342900" algn="just">
              <a:lnSpc>
                <a:spcPct val="100000"/>
              </a:lnSpc>
              <a:spcBef>
                <a:spcPts val="484"/>
              </a:spcBef>
              <a:buClr>
                <a:srgbClr val="FFCC00"/>
              </a:buClr>
              <a:buSzPct val="75000"/>
              <a:buFont typeface="Wingdings"/>
              <a:buChar char=""/>
              <a:tabLst>
                <a:tab pos="355600" algn="l"/>
              </a:tabLst>
            </a:pPr>
            <a:r>
              <a:rPr lang="tr-TR" altLang="en-US"/>
              <a:t>1. Ulusal Yöneylem Araştırması Kongresi, 1975 yılında Tübitak  Marmara Araştırma Enstitüsü ve Boğaziçi Üniversitesi tarafından  İstanbul’da düzenlenmiştir.</a:t>
            </a:r>
          </a:p>
          <a:p>
            <a:pPr marL="355600" indent="-342900">
              <a:lnSpc>
                <a:spcPct val="100000"/>
              </a:lnSpc>
              <a:spcBef>
                <a:spcPts val="480"/>
              </a:spcBef>
              <a:buClr>
                <a:srgbClr val="FFCC00"/>
              </a:buClr>
              <a:buSzPct val="75000"/>
              <a:buFont typeface="Wingdings"/>
              <a:buChar char=""/>
              <a:tabLst>
                <a:tab pos="354965" algn="l"/>
                <a:tab pos="355600" algn="l"/>
              </a:tabLst>
            </a:pPr>
            <a:endParaRPr lang="tr-TR" altLang="en-US"/>
          </a:p>
          <a:p>
            <a:pPr marL="355600" indent="-342900">
              <a:lnSpc>
                <a:spcPct val="100000"/>
              </a:lnSpc>
              <a:spcBef>
                <a:spcPts val="480"/>
              </a:spcBef>
              <a:buClr>
                <a:srgbClr val="FFCC00"/>
              </a:buClr>
              <a:buSzPct val="75000"/>
              <a:buFont typeface="Wingdings"/>
              <a:buChar char=""/>
              <a:tabLst>
                <a:tab pos="354965" algn="l"/>
                <a:tab pos="355600" algn="l"/>
              </a:tabLst>
            </a:pPr>
            <a:r>
              <a:rPr lang="tr-TR" altLang="en-US"/>
              <a:t>2011 yılında Sakarya Üniversitesi 31. </a:t>
            </a:r>
            <a:r>
              <a:rPr lang="tr-TR" altLang="en-US" err="1"/>
              <a:t>YAEM’e</a:t>
            </a:r>
            <a:r>
              <a:rPr lang="tr-TR" altLang="en-US"/>
              <a:t> ev sahipliği yapmıştır.</a:t>
            </a:r>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endParaRPr lang="tr-TR" altLang="en-US"/>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r>
              <a:rPr lang="tr-TR" altLang="en-US"/>
              <a:t>2017’de	37.	YAEM	Ulusal	Kongresi	Yıldız	Teknik	Üniversitesi  Endüstri Mühendisliği tarafından İstanbul'da düzenlenmiştir.</a:t>
            </a:r>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endParaRPr lang="tr-TR" altLang="en-US"/>
          </a:p>
          <a:p>
            <a:pPr marL="355600" marR="5080" indent="-342900">
              <a:lnSpc>
                <a:spcPct val="100000"/>
              </a:lnSpc>
              <a:spcBef>
                <a:spcPts val="480"/>
              </a:spcBef>
              <a:buClr>
                <a:srgbClr val="FFCC00"/>
              </a:buClr>
              <a:buSzPct val="75000"/>
              <a:buFont typeface="Wingdings"/>
              <a:buChar char=""/>
              <a:tabLst>
                <a:tab pos="354965" algn="l"/>
                <a:tab pos="355600" algn="l"/>
              </a:tabLst>
            </a:pPr>
            <a:r>
              <a:rPr lang="tr-TR" altLang="en-US"/>
              <a:t>Ulusal YAEM kongrelerinde aynı zamanda öğrenci proje yarışması  da düzenlenmekte ve ilk üç sırayı alan projeler ödüllendirilmektedir.</a:t>
            </a:r>
          </a:p>
        </p:txBody>
      </p:sp>
      <p:sp>
        <p:nvSpPr>
          <p:cNvPr id="3" name="Başlık 2">
            <a:extLst>
              <a:ext uri="{FF2B5EF4-FFF2-40B4-BE49-F238E27FC236}">
                <a16:creationId xmlns:a16="http://schemas.microsoft.com/office/drawing/2014/main" id="{0FFDF992-A3F3-8800-271E-EE53866CE5C9}"/>
              </a:ext>
            </a:extLst>
          </p:cNvPr>
          <p:cNvSpPr>
            <a:spLocks noGrp="1"/>
          </p:cNvSpPr>
          <p:nvPr>
            <p:ph type="title"/>
          </p:nvPr>
        </p:nvSpPr>
        <p:spPr/>
        <p:txBody>
          <a:bodyPr/>
          <a:lstStyle/>
          <a:p>
            <a:r>
              <a:rPr lang="tr-TR"/>
              <a:t>Yöneylem Araştırması Derneği – YAD </a:t>
            </a:r>
          </a:p>
        </p:txBody>
      </p:sp>
      <p:sp>
        <p:nvSpPr>
          <p:cNvPr id="4" name="object 5">
            <a:extLst>
              <a:ext uri="{FF2B5EF4-FFF2-40B4-BE49-F238E27FC236}">
                <a16:creationId xmlns:a16="http://schemas.microsoft.com/office/drawing/2014/main" id="{FA81871B-CACA-B793-0CF1-AED7E7976AE8}"/>
              </a:ext>
            </a:extLst>
          </p:cNvPr>
          <p:cNvSpPr/>
          <p:nvPr/>
        </p:nvSpPr>
        <p:spPr>
          <a:xfrm>
            <a:off x="7452321" y="1007055"/>
            <a:ext cx="864096" cy="79690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9525064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10363</TotalTime>
  <Words>2163</Words>
  <Application>Microsoft Office PowerPoint</Application>
  <PresentationFormat>Ekran Gösterisi (4:3)</PresentationFormat>
  <Paragraphs>177</Paragraphs>
  <Slides>22</Slides>
  <Notes>0</Notes>
  <HiddenSlides>2</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22</vt:i4>
      </vt:variant>
    </vt:vector>
  </HeadingPairs>
  <TitlesOfParts>
    <vt:vector size="31" baseType="lpstr">
      <vt:lpstr>Calibri Light</vt:lpstr>
      <vt:lpstr>Times New Roman</vt:lpstr>
      <vt:lpstr>굴림체</vt:lpstr>
      <vt:lpstr>Arial</vt:lpstr>
      <vt:lpstr>Wingdings</vt:lpstr>
      <vt:lpstr>Calibri</vt:lpstr>
      <vt:lpstr>맑은 고딕</vt:lpstr>
      <vt:lpstr>Tahoma</vt:lpstr>
      <vt:lpstr>Office 테마</vt:lpstr>
      <vt:lpstr>PowerPoint Sunusu</vt:lpstr>
      <vt:lpstr>Kavramlar </vt:lpstr>
      <vt:lpstr>Öncü Çalışmalar</vt:lpstr>
      <vt:lpstr>Öncü Çalışmalar</vt:lpstr>
      <vt:lpstr>Öncü Çalışmalar</vt:lpstr>
      <vt:lpstr>Öncü Çalışmalar</vt:lpstr>
      <vt:lpstr>PowerPoint Sunusu</vt:lpstr>
      <vt:lpstr>Türkiye’deki Çalışmalar</vt:lpstr>
      <vt:lpstr>Yöneylem Araştırması Derneği – YAD </vt:lpstr>
      <vt:lpstr>YA Alanları</vt:lpstr>
      <vt:lpstr>YA</vt:lpstr>
      <vt:lpstr>Bilimsel Yöntemin Aşamaları</vt:lpstr>
      <vt:lpstr>PowerPoint Sunusu</vt:lpstr>
      <vt:lpstr>Yedi Adımlı Süreç</vt:lpstr>
      <vt:lpstr>Yedi Adımlı Süreç</vt:lpstr>
      <vt:lpstr>Varsayımlar</vt:lpstr>
      <vt:lpstr>DP Varsayımları</vt:lpstr>
      <vt:lpstr>DP Varsayımları</vt:lpstr>
      <vt:lpstr>Kavramlar</vt:lpstr>
      <vt:lpstr>Kavramlar</vt:lpstr>
      <vt:lpstr>Kavramlar</vt:lpstr>
      <vt:lpstr>Teşekkürler</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 _x000d_
회사 : YESFORM Co.,Ltd.</dc:creator>
  <cp:keywords>SlideMembers, ppt, PPT Templates, Presentation, Diagram, Chart, Yesform, Google slides, Keynote, Free Slides</cp:keywords>
  <dc:description>The copyright of this document is at Slide Members. Unauthorized copying may result in legal sanctions.</dc:description>
  <cp:lastModifiedBy>Mehmet Hocaoğlu</cp:lastModifiedBy>
  <cp:revision>30</cp:revision>
  <dcterms:created xsi:type="dcterms:W3CDTF">2010-02-01T08:03:16Z</dcterms:created>
  <dcterms:modified xsi:type="dcterms:W3CDTF">2023-06-03T07:40:19Z</dcterms:modified>
  <cp:category>www.slidemembers.com</cp:category>
</cp:coreProperties>
</file>

<file path=docProps/thumbnail.jpeg>
</file>